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Garamond"/>
      <p:regular r:id="rId14"/>
      <p:bold r:id="rId15"/>
      <p:italic r:id="rId16"/>
      <p:boldItalic r:id="rId17"/>
    </p:embeddedFont>
    <p:embeddedFont>
      <p:font typeface="Lato"/>
      <p:regular r:id="rId18"/>
      <p:bold r:id="rId19"/>
      <p:italic r:id="rId20"/>
      <p:boldItalic r:id="rId21"/>
    </p:embeddedFont>
    <p:embeddedFont>
      <p:font typeface="Lato Light"/>
      <p:regular r:id="rId22"/>
      <p:bold r:id="rId23"/>
      <p:italic r:id="rId24"/>
      <p:boldItalic r:id="rId25"/>
    </p:embeddedFont>
    <p:embeddedFont>
      <p:font typeface="Lato Black"/>
      <p:bold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LatoLight-regular.fntdata"/><Relationship Id="rId21" Type="http://schemas.openxmlformats.org/officeDocument/2006/relationships/font" Target="fonts/Lato-boldItalic.fntdata"/><Relationship Id="rId24" Type="http://schemas.openxmlformats.org/officeDocument/2006/relationships/font" Target="fonts/LatoLight-italic.fntdata"/><Relationship Id="rId23" Type="http://schemas.openxmlformats.org/officeDocument/2006/relationships/font" Target="fonts/Lato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Black-bold.fntdata"/><Relationship Id="rId25" Type="http://schemas.openxmlformats.org/officeDocument/2006/relationships/font" Target="fonts/LatoLight-boldItalic.fntdata"/><Relationship Id="rId27" Type="http://schemas.openxmlformats.org/officeDocument/2006/relationships/font" Target="fonts/LatoBlack-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Garamond-bold.fntdata"/><Relationship Id="rId14" Type="http://schemas.openxmlformats.org/officeDocument/2006/relationships/font" Target="fonts/Garamond-regular.fntdata"/><Relationship Id="rId17" Type="http://schemas.openxmlformats.org/officeDocument/2006/relationships/font" Target="fonts/Garamond-boldItalic.fntdata"/><Relationship Id="rId16" Type="http://schemas.openxmlformats.org/officeDocument/2006/relationships/font" Target="fonts/Garamond-italic.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t.wikipedia.org/wiki/Florence_Nightingale"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harles_Joseph_Minard" TargetMode="External"/><Relationship Id="rId3" Type="http://schemas.openxmlformats.org/officeDocument/2006/relationships/hyperlink" Target="https://it.wikipedia.org/wiki/Edward_Tufte" TargetMode="External"/><Relationship Id="rId4" Type="http://schemas.openxmlformats.org/officeDocument/2006/relationships/hyperlink" Target="https://www.prometheus-studio.it/prometheus_blog_wp/2019/03/05/le-5-best-practice-per-la-data-visualizatio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97bd0231b6_2_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197bd0231b6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a:t>struttura delle 3C (Context, Challenge, Conclusion),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9818eb48c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19818eb48c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sz="1200">
                <a:solidFill>
                  <a:schemeClr val="dk1"/>
                </a:solidFill>
                <a:highlight>
                  <a:srgbClr val="FFFFFF"/>
                </a:highlight>
                <a:latin typeface="Garamond"/>
                <a:ea typeface="Garamond"/>
                <a:cs typeface="Garamond"/>
                <a:sym typeface="Garamond"/>
              </a:rPr>
              <a:t>È interessante analizzare la storia di quella che è considerata la prima e più rivoluzionaria di queste “</a:t>
            </a:r>
            <a:r>
              <a:rPr i="1" lang="it" sz="1200">
                <a:solidFill>
                  <a:schemeClr val="dk1"/>
                </a:solidFill>
                <a:highlight>
                  <a:srgbClr val="FFFFFF"/>
                </a:highlight>
                <a:latin typeface="Garamond"/>
                <a:ea typeface="Garamond"/>
                <a:cs typeface="Garamond"/>
                <a:sym typeface="Garamond"/>
              </a:rPr>
              <a:t>mappe grafiche</a:t>
            </a:r>
            <a:r>
              <a:rPr lang="it" sz="1200">
                <a:solidFill>
                  <a:schemeClr val="dk1"/>
                </a:solidFill>
                <a:highlight>
                  <a:srgbClr val="FFFFFF"/>
                </a:highlight>
                <a:latin typeface="Garamond"/>
                <a:ea typeface="Garamond"/>
                <a:cs typeface="Garamond"/>
                <a:sym typeface="Garamond"/>
              </a:rPr>
              <a:t>”, ovvero, quella disegnata del medico inglese John Snow nel 1854, durante un’epidemia di colera a Broad Street, Londra. Tale mappa fu, ai suoi tempi, innovativa perché il medico, andando ad analizzare la posizione dei decessi (indicati sulla mappa con un tratto nero), ebbe l’intuizione che la propagazione della malattia avvenisse attraverso una pompa d’acqua infetta, situata in posizione centrale rispetto ai casi confermati. La mappa di Snow nasce dalla decisione </a:t>
            </a:r>
            <a:r>
              <a:rPr i="1" lang="it" sz="1200">
                <a:solidFill>
                  <a:schemeClr val="dk1"/>
                </a:solidFill>
                <a:highlight>
                  <a:srgbClr val="FFFFFF"/>
                </a:highlight>
                <a:latin typeface="Garamond"/>
                <a:ea typeface="Garamond"/>
                <a:cs typeface="Garamond"/>
                <a:sym typeface="Garamond"/>
              </a:rPr>
              <a:t>arbitraria</a:t>
            </a:r>
            <a:r>
              <a:rPr lang="it" sz="1200">
                <a:solidFill>
                  <a:schemeClr val="dk1"/>
                </a:solidFill>
                <a:highlight>
                  <a:srgbClr val="FFFFFF"/>
                </a:highlight>
                <a:latin typeface="Garamond"/>
                <a:ea typeface="Garamond"/>
                <a:cs typeface="Garamond"/>
                <a:sym typeface="Garamond"/>
              </a:rPr>
              <a:t> e </a:t>
            </a:r>
            <a:r>
              <a:rPr i="1" lang="it" sz="1200">
                <a:solidFill>
                  <a:schemeClr val="dk1"/>
                </a:solidFill>
                <a:highlight>
                  <a:srgbClr val="FFFFFF"/>
                </a:highlight>
                <a:latin typeface="Garamond"/>
                <a:ea typeface="Garamond"/>
                <a:cs typeface="Garamond"/>
                <a:sym typeface="Garamond"/>
              </a:rPr>
              <a:t>ragionata</a:t>
            </a:r>
            <a:r>
              <a:rPr lang="it" sz="1200">
                <a:solidFill>
                  <a:schemeClr val="dk1"/>
                </a:solidFill>
                <a:highlight>
                  <a:srgbClr val="FFFFFF"/>
                </a:highlight>
                <a:latin typeface="Garamond"/>
                <a:ea typeface="Garamond"/>
                <a:cs typeface="Garamond"/>
                <a:sym typeface="Garamond"/>
              </a:rPr>
              <a:t> di paragonare posizione dei decessi e posizione delle pompe d’acqua (e non, ad esempio, dei venti, o dei percorsi dei venditori di carbone); non è, quindi, una semplice resa grafica di dati raccolti, ma uno </a:t>
            </a:r>
            <a:r>
              <a:rPr i="1" lang="it" sz="1200">
                <a:solidFill>
                  <a:schemeClr val="dk1"/>
                </a:solidFill>
                <a:highlight>
                  <a:srgbClr val="FFFFFF"/>
                </a:highlight>
                <a:latin typeface="Garamond"/>
                <a:ea typeface="Garamond"/>
                <a:cs typeface="Garamond"/>
                <a:sym typeface="Garamond"/>
              </a:rPr>
              <a:t>strumento</a:t>
            </a:r>
            <a:r>
              <a:rPr lang="it" sz="1200">
                <a:solidFill>
                  <a:schemeClr val="dk1"/>
                </a:solidFill>
                <a:highlight>
                  <a:srgbClr val="FFFFFF"/>
                </a:highlight>
                <a:latin typeface="Garamond"/>
                <a:ea typeface="Garamond"/>
                <a:cs typeface="Garamond"/>
                <a:sym typeface="Garamond"/>
              </a:rPr>
              <a:t> di elaborazione e supporto di una teoria. La sua storia ci insegna che una corretta infografica, come ad esempio la sua mappa, </a:t>
            </a:r>
            <a:r>
              <a:rPr i="1" lang="it" sz="1200">
                <a:solidFill>
                  <a:schemeClr val="dk1"/>
                </a:solidFill>
                <a:highlight>
                  <a:srgbClr val="FFFFFF"/>
                </a:highlight>
                <a:latin typeface="Garamond"/>
                <a:ea typeface="Garamond"/>
                <a:cs typeface="Garamond"/>
                <a:sym typeface="Garamond"/>
              </a:rPr>
              <a:t>non è mai una semplice raccolta di dati,</a:t>
            </a:r>
            <a:r>
              <a:rPr lang="it" sz="1200">
                <a:solidFill>
                  <a:schemeClr val="dk1"/>
                </a:solidFill>
                <a:highlight>
                  <a:srgbClr val="FFFFFF"/>
                </a:highlight>
                <a:latin typeface="Garamond"/>
                <a:ea typeface="Garamond"/>
                <a:cs typeface="Garamond"/>
                <a:sym typeface="Garamond"/>
              </a:rPr>
              <a:t> ma è strettamente connessa con il </a:t>
            </a:r>
            <a:r>
              <a:rPr i="1" lang="it" sz="1200">
                <a:solidFill>
                  <a:schemeClr val="dk1"/>
                </a:solidFill>
                <a:highlight>
                  <a:srgbClr val="FFFFFF"/>
                </a:highlight>
                <a:latin typeface="Garamond"/>
                <a:ea typeface="Garamond"/>
                <a:cs typeface="Garamond"/>
                <a:sym typeface="Garamond"/>
              </a:rPr>
              <a:t>metodo</a:t>
            </a:r>
            <a:r>
              <a:rPr lang="it" sz="1200">
                <a:solidFill>
                  <a:schemeClr val="dk1"/>
                </a:solidFill>
                <a:highlight>
                  <a:srgbClr val="FFFFFF"/>
                </a:highlight>
                <a:latin typeface="Garamond"/>
                <a:ea typeface="Garamond"/>
                <a:cs typeface="Garamond"/>
                <a:sym typeface="Garamond"/>
              </a:rPr>
              <a:t> con il quale questi dati sono raccolti e con la </a:t>
            </a:r>
            <a:r>
              <a:rPr i="1" lang="it" sz="1200">
                <a:solidFill>
                  <a:schemeClr val="dk1"/>
                </a:solidFill>
                <a:highlight>
                  <a:srgbClr val="FFFFFF"/>
                </a:highlight>
                <a:latin typeface="Garamond"/>
                <a:ea typeface="Garamond"/>
                <a:cs typeface="Garamond"/>
                <a:sym typeface="Garamond"/>
              </a:rPr>
              <a:t>teoria</a:t>
            </a:r>
            <a:r>
              <a:rPr lang="it" sz="1200">
                <a:solidFill>
                  <a:schemeClr val="dk1"/>
                </a:solidFill>
                <a:highlight>
                  <a:srgbClr val="FFFFFF"/>
                </a:highlight>
                <a:latin typeface="Garamond"/>
                <a:ea typeface="Garamond"/>
                <a:cs typeface="Garamond"/>
                <a:sym typeface="Garamond"/>
              </a:rPr>
              <a:t> che si vuole promuovere, informazioni, sfortunatamente, spesso omesse o difficilmente confutabili in molte delle immagini che riceviamo ogni giorno e che, forse ingenuamente, inoltriamo sui </a:t>
            </a:r>
            <a:r>
              <a:rPr i="1" lang="it" sz="1200">
                <a:solidFill>
                  <a:schemeClr val="dk1"/>
                </a:solidFill>
                <a:highlight>
                  <a:srgbClr val="FFFFFF"/>
                </a:highlight>
                <a:latin typeface="Garamond"/>
                <a:ea typeface="Garamond"/>
                <a:cs typeface="Garamond"/>
                <a:sym typeface="Garamond"/>
              </a:rPr>
              <a:t>social</a:t>
            </a:r>
            <a:r>
              <a:rPr lang="it" sz="1200">
                <a:solidFill>
                  <a:schemeClr val="dk1"/>
                </a:solidFill>
                <a:highlight>
                  <a:srgbClr val="FFFFFF"/>
                </a:highlight>
                <a:latin typeface="Garamond"/>
                <a:ea typeface="Garamond"/>
                <a:cs typeface="Garamond"/>
                <a:sym typeface="Garamond"/>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9818eb48c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19818eb48c5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it" sz="1150">
                <a:solidFill>
                  <a:srgbClr val="333333"/>
                </a:solidFill>
                <a:highlight>
                  <a:srgbClr val="FFFFFF"/>
                </a:highlight>
              </a:rPr>
              <a:t>Florence Nightingale (1820 – 1910), la cui </a:t>
            </a:r>
            <a:r>
              <a:rPr lang="it" sz="1300" u="sng">
                <a:solidFill>
                  <a:schemeClr val="dk1"/>
                </a:solidFill>
                <a:highlight>
                  <a:srgbClr val="FFFFFF"/>
                </a:highlight>
                <a:hlinkClick r:id="rId2">
                  <a:extLst>
                    <a:ext uri="{A12FA001-AC4F-418D-AE19-62706E023703}">
                      <ahyp:hlinkClr val="tx"/>
                    </a:ext>
                  </a:extLst>
                </a:hlinkClick>
              </a:rPr>
              <a:t>biografia</a:t>
            </a:r>
            <a:r>
              <a:rPr lang="it" sz="1150">
                <a:solidFill>
                  <a:srgbClr val="333333"/>
                </a:solidFill>
                <a:highlight>
                  <a:srgbClr val="FFFFFF"/>
                </a:highlight>
              </a:rPr>
              <a:t> può essere letta anche su Wikipedia, è considerata la </a:t>
            </a:r>
            <a:r>
              <a:rPr b="1" lang="it" sz="1150">
                <a:solidFill>
                  <a:srgbClr val="333333"/>
                </a:solidFill>
                <a:highlight>
                  <a:srgbClr val="FFFFFF"/>
                </a:highlight>
              </a:rPr>
              <a:t>fondatrice dell'assistenza infermieristica moderna</a:t>
            </a:r>
            <a:r>
              <a:rPr lang="it" sz="1150">
                <a:solidFill>
                  <a:srgbClr val="333333"/>
                </a:solidFill>
                <a:highlight>
                  <a:srgbClr val="FFFFFF"/>
                </a:highlight>
              </a:rPr>
              <a:t>, poiché la prima ad applicare il </a:t>
            </a:r>
            <a:r>
              <a:rPr b="1" lang="it" sz="1150">
                <a:solidFill>
                  <a:srgbClr val="333333"/>
                </a:solidFill>
                <a:highlight>
                  <a:srgbClr val="FFFFFF"/>
                </a:highlight>
              </a:rPr>
              <a:t>metodo scientifico attraverso l'utilizzo della statistica</a:t>
            </a:r>
            <a:r>
              <a:rPr lang="it" sz="1150">
                <a:solidFill>
                  <a:srgbClr val="333333"/>
                </a:solidFill>
                <a:highlight>
                  <a:srgbClr val="FFFFFF"/>
                </a:highlight>
              </a:rPr>
              <a:t>.</a:t>
            </a:r>
            <a:endParaRPr sz="1150">
              <a:solidFill>
                <a:srgbClr val="333333"/>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it" sz="1150">
                <a:solidFill>
                  <a:srgbClr val="333333"/>
                </a:solidFill>
                <a:highlight>
                  <a:srgbClr val="FFFFFF"/>
                </a:highlight>
              </a:rPr>
              <a:t>Allo scoppio della </a:t>
            </a:r>
            <a:r>
              <a:rPr b="1" lang="it" sz="1150">
                <a:solidFill>
                  <a:srgbClr val="333333"/>
                </a:solidFill>
                <a:highlight>
                  <a:srgbClr val="FFFFFF"/>
                </a:highlight>
              </a:rPr>
              <a:t>Guerra di Crimea</a:t>
            </a:r>
            <a:r>
              <a:rPr lang="it" sz="1150">
                <a:solidFill>
                  <a:srgbClr val="333333"/>
                </a:solidFill>
                <a:highlight>
                  <a:srgbClr val="FFFFFF"/>
                </a:highlight>
              </a:rPr>
              <a:t> (1853 – 1856) fu inviata a guidare una squadra di 38 infermiere qualificate </a:t>
            </a:r>
            <a:r>
              <a:rPr b="1" lang="it" sz="1150">
                <a:solidFill>
                  <a:srgbClr val="333333"/>
                </a:solidFill>
                <a:highlight>
                  <a:srgbClr val="FFFFFF"/>
                </a:highlight>
              </a:rPr>
              <a:t>all’ospedale di Scutari</a:t>
            </a:r>
            <a:r>
              <a:rPr lang="it" sz="1150">
                <a:solidFill>
                  <a:srgbClr val="333333"/>
                </a:solidFill>
                <a:highlight>
                  <a:srgbClr val="FFFFFF"/>
                </a:highlight>
              </a:rPr>
              <a:t> (oggi quartiere di Istanbul)</a:t>
            </a:r>
            <a:endParaRPr sz="1150">
              <a:solidFill>
                <a:srgbClr val="333333"/>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it" sz="1150">
                <a:solidFill>
                  <a:srgbClr val="333333"/>
                </a:solidFill>
                <a:highlight>
                  <a:srgbClr val="FFFFFF"/>
                </a:highlight>
              </a:rPr>
              <a:t>A Scutari, Florence trovò un </a:t>
            </a:r>
            <a:r>
              <a:rPr b="1" lang="it" sz="1150">
                <a:solidFill>
                  <a:srgbClr val="333333"/>
                </a:solidFill>
                <a:highlight>
                  <a:srgbClr val="FFFFFF"/>
                </a:highlight>
              </a:rPr>
              <a:t>ospedale militare in pessime condizioni</a:t>
            </a:r>
            <a:r>
              <a:rPr lang="it" sz="1150">
                <a:solidFill>
                  <a:srgbClr val="333333"/>
                </a:solidFill>
                <a:highlight>
                  <a:srgbClr val="FFFFFF"/>
                </a:highlight>
              </a:rPr>
              <a:t> con malati ammassati su brandine sporche, poca luce e una cucina non idonea per preparare i pasti dei degenti; impiegò tutte le sue forze per riorganizzare l’ospedale, attrezzandolo di ogni necessità medica e applicando nuove norme igieniche, come il lavaggio e la sterilizzazione dei vestiti e della biancheria, il cambio frequente dei bendaggi delle ferite e anche rivedendo la dieta dei pazienti.</a:t>
            </a:r>
            <a:endParaRPr sz="1150">
              <a:solidFill>
                <a:srgbClr val="333333"/>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it" sz="1150">
                <a:solidFill>
                  <a:srgbClr val="333333"/>
                </a:solidFill>
                <a:highlight>
                  <a:srgbClr val="FFFFFF"/>
                </a:highlight>
              </a:rPr>
              <a:t>Florence annotava meticolosamente ogni dato</a:t>
            </a:r>
            <a:r>
              <a:rPr lang="it" sz="1150">
                <a:solidFill>
                  <a:srgbClr val="333333"/>
                </a:solidFill>
                <a:highlight>
                  <a:srgbClr val="FFFFFF"/>
                </a:highlight>
              </a:rPr>
              <a:t> a sua disposizione: il numero di morti, la causa del decesso, il periodo dell’anno; tornata in Inghilterra si rese conto dell’importanza di questi dati per comprendere meglio ciò che era accaduto e cosa potesse essere fatto.</a:t>
            </a:r>
            <a:endParaRPr sz="1150">
              <a:solidFill>
                <a:srgbClr val="333333"/>
              </a:solidFill>
              <a:highlight>
                <a:srgbClr val="FFFFFF"/>
              </a:highlight>
            </a:endParaRPr>
          </a:p>
          <a:p>
            <a:pPr indent="0" lvl="0" marL="0" rtl="0" algn="l">
              <a:lnSpc>
                <a:spcPct val="100000"/>
              </a:lnSpc>
              <a:spcBef>
                <a:spcPts val="0"/>
              </a:spcBef>
              <a:spcAft>
                <a:spcPts val="0"/>
              </a:spcAft>
              <a:buSzPts val="1100"/>
              <a:buNone/>
            </a:pPr>
            <a:r>
              <a:rPr lang="it" sz="1150">
                <a:solidFill>
                  <a:srgbClr val="333333"/>
                </a:solidFill>
                <a:highlight>
                  <a:srgbClr val="FFFFFF"/>
                </a:highlight>
              </a:rPr>
              <a:t>Occorreva però un modo per evidenziare i maggiori problemi rilevati (infezioni, malnutrizione, mancanza di igiene), evitando la sola trascrizione in tabelle talvolta “incomprensibili” e comunque “noiose”.</a:t>
            </a:r>
            <a:r>
              <a:rPr b="1" lang="it" sz="1150">
                <a:solidFill>
                  <a:srgbClr val="333333"/>
                </a:solidFill>
                <a:highlight>
                  <a:srgbClr val="FFFFFF"/>
                </a:highlight>
              </a:rPr>
              <a:t>Ideò quindi un grafico</a:t>
            </a:r>
            <a:r>
              <a:rPr lang="it" sz="1150">
                <a:solidFill>
                  <a:srgbClr val="333333"/>
                </a:solidFill>
                <a:highlight>
                  <a:srgbClr val="FFFFFF"/>
                </a:highlight>
              </a:rPr>
              <a:t> dove le circa mille pagine di dati potessero essere rappresentati: </a:t>
            </a:r>
            <a:r>
              <a:rPr b="1" lang="it" sz="1150">
                <a:solidFill>
                  <a:srgbClr val="333333"/>
                </a:solidFill>
                <a:highlight>
                  <a:srgbClr val="FFFFFF"/>
                </a:highlight>
              </a:rPr>
              <a:t>nasceva il “Coxcomb graph”</a:t>
            </a:r>
            <a:r>
              <a:rPr lang="it" sz="1150">
                <a:solidFill>
                  <a:srgbClr val="333333"/>
                </a:solidFill>
                <a:highlight>
                  <a:srgbClr val="FFFFFF"/>
                </a:highlight>
              </a:rPr>
              <a:t>, un grafico a torta. Per ogni mese</a:t>
            </a:r>
            <a:endParaRPr sz="1150">
              <a:solidFill>
                <a:srgbClr val="333333"/>
              </a:solidFill>
              <a:highlight>
                <a:srgbClr val="FFFFFF"/>
              </a:highlight>
            </a:endParaRPr>
          </a:p>
          <a:p>
            <a:pPr indent="-73025" lvl="0" marL="0" rtl="0" algn="l">
              <a:lnSpc>
                <a:spcPct val="100000"/>
              </a:lnSpc>
              <a:spcBef>
                <a:spcPts val="0"/>
              </a:spcBef>
              <a:spcAft>
                <a:spcPts val="0"/>
              </a:spcAft>
              <a:buClr>
                <a:srgbClr val="333333"/>
              </a:buClr>
              <a:buSzPts val="1150"/>
              <a:buChar char="●"/>
            </a:pPr>
            <a:r>
              <a:rPr lang="it" sz="1150">
                <a:solidFill>
                  <a:srgbClr val="333333"/>
                </a:solidFill>
                <a:highlight>
                  <a:srgbClr val="FFFFFF"/>
                </a:highlight>
              </a:rPr>
              <a:t>un </a:t>
            </a:r>
            <a:r>
              <a:rPr b="1" lang="it" sz="1150">
                <a:solidFill>
                  <a:srgbClr val="333333"/>
                </a:solidFill>
                <a:highlight>
                  <a:srgbClr val="FFFFFF"/>
                </a:highlight>
              </a:rPr>
              <a:t>grande “spicchio” blu </a:t>
            </a:r>
            <a:r>
              <a:rPr lang="it" sz="1150">
                <a:solidFill>
                  <a:srgbClr val="333333"/>
                </a:solidFill>
                <a:highlight>
                  <a:srgbClr val="FFFFFF"/>
                </a:highlight>
              </a:rPr>
              <a:t>rappresenta i</a:t>
            </a:r>
            <a:r>
              <a:rPr b="1" lang="it" sz="1150">
                <a:solidFill>
                  <a:srgbClr val="333333"/>
                </a:solidFill>
                <a:highlight>
                  <a:srgbClr val="FFFFFF"/>
                </a:highlight>
              </a:rPr>
              <a:t> morti per “cause prevenibili”</a:t>
            </a:r>
            <a:r>
              <a:rPr lang="it" sz="1150">
                <a:solidFill>
                  <a:srgbClr val="333333"/>
                </a:solidFill>
                <a:highlight>
                  <a:srgbClr val="FFFFFF"/>
                </a:highlight>
              </a:rPr>
              <a:t>, cioè malattie e infezioni</a:t>
            </a:r>
            <a:endParaRPr sz="1150">
              <a:solidFill>
                <a:srgbClr val="333333"/>
              </a:solidFill>
              <a:highlight>
                <a:srgbClr val="FFFFFF"/>
              </a:highlight>
            </a:endParaRPr>
          </a:p>
          <a:p>
            <a:pPr indent="-301625" lvl="0" marL="457200" rtl="0" algn="l">
              <a:lnSpc>
                <a:spcPct val="115000"/>
              </a:lnSpc>
              <a:spcBef>
                <a:spcPts val="0"/>
              </a:spcBef>
              <a:spcAft>
                <a:spcPts val="0"/>
              </a:spcAft>
              <a:buClr>
                <a:srgbClr val="333333"/>
              </a:buClr>
              <a:buSzPts val="1150"/>
              <a:buChar char="●"/>
            </a:pPr>
            <a:r>
              <a:rPr lang="it" sz="1150">
                <a:solidFill>
                  <a:srgbClr val="333333"/>
                </a:solidFill>
                <a:highlight>
                  <a:srgbClr val="FFFFFF"/>
                </a:highlight>
              </a:rPr>
              <a:t>in </a:t>
            </a:r>
            <a:r>
              <a:rPr b="1" lang="it" sz="1150">
                <a:solidFill>
                  <a:srgbClr val="333333"/>
                </a:solidFill>
                <a:highlight>
                  <a:srgbClr val="FFFFFF"/>
                </a:highlight>
              </a:rPr>
              <a:t>rosso i morti in battaglia</a:t>
            </a:r>
            <a:endParaRPr b="1" sz="1150">
              <a:solidFill>
                <a:srgbClr val="333333"/>
              </a:solidFill>
              <a:highlight>
                <a:srgbClr val="FFFFFF"/>
              </a:highlight>
            </a:endParaRPr>
          </a:p>
          <a:p>
            <a:pPr indent="-301625" lvl="0" marL="457200" rtl="0" algn="l">
              <a:lnSpc>
                <a:spcPct val="115000"/>
              </a:lnSpc>
              <a:spcBef>
                <a:spcPts val="0"/>
              </a:spcBef>
              <a:spcAft>
                <a:spcPts val="0"/>
              </a:spcAft>
              <a:buClr>
                <a:srgbClr val="333333"/>
              </a:buClr>
              <a:buSzPts val="1150"/>
              <a:buChar char="●"/>
            </a:pPr>
            <a:r>
              <a:rPr lang="it" sz="1150">
                <a:solidFill>
                  <a:srgbClr val="333333"/>
                </a:solidFill>
                <a:highlight>
                  <a:srgbClr val="FFFFFF"/>
                </a:highlight>
              </a:rPr>
              <a:t>in </a:t>
            </a:r>
            <a:r>
              <a:rPr b="1" lang="it" sz="1150">
                <a:solidFill>
                  <a:srgbClr val="333333"/>
                </a:solidFill>
                <a:highlight>
                  <a:srgbClr val="FFFFFF"/>
                </a:highlight>
              </a:rPr>
              <a:t>nero quelli deceduti per altre cause</a:t>
            </a:r>
            <a:r>
              <a:rPr lang="it" sz="1150">
                <a:solidFill>
                  <a:srgbClr val="333333"/>
                </a:solidFill>
                <a:highlight>
                  <a:srgbClr val="FFFFFF"/>
                </a:highlight>
              </a:rPr>
              <a:t>.</a:t>
            </a:r>
            <a:endParaRPr sz="1150">
              <a:solidFill>
                <a:srgbClr val="333333"/>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it" sz="1150">
                <a:solidFill>
                  <a:srgbClr val="333333"/>
                </a:solidFill>
                <a:highlight>
                  <a:srgbClr val="FFFFFF"/>
                </a:highlight>
              </a:rPr>
              <a:t>Maggiore è l’ampiezza dello “spicchio”, maggiore il numero dei morti.</a:t>
            </a:r>
            <a:endParaRPr sz="1150">
              <a:solidFill>
                <a:srgbClr val="333333"/>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it" sz="1150">
                <a:solidFill>
                  <a:srgbClr val="333333"/>
                </a:solidFill>
                <a:highlight>
                  <a:srgbClr val="FFFFFF"/>
                </a:highlight>
              </a:rPr>
              <a:t>Il grafico è così chiaro che persino i componenti della Royal Commission on the Sanitary State of the Army non poterono negare l’evidenza, ammettendo la loro negligenza nell’affrontare una crisi sanitaria all’interno dell’ospedale di Scutari.</a:t>
            </a:r>
            <a:endParaRPr sz="1150">
              <a:solidFill>
                <a:srgbClr val="333333"/>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it" sz="1150">
                <a:solidFill>
                  <a:srgbClr val="333333"/>
                </a:solidFill>
                <a:highlight>
                  <a:srgbClr val="FFFFFF"/>
                </a:highlight>
              </a:rPr>
              <a:t>Dal 1855, cioè dopo l’intervento di Florence e sua riorganizzazione, a </a:t>
            </a:r>
            <a:r>
              <a:rPr b="1" lang="it" sz="1150">
                <a:solidFill>
                  <a:srgbClr val="333333"/>
                </a:solidFill>
                <a:highlight>
                  <a:srgbClr val="FFFFFF"/>
                </a:highlight>
              </a:rPr>
              <a:t>Scutari la mortalità scese dal 42 al 2%</a:t>
            </a:r>
            <a:r>
              <a:rPr lang="it" sz="1150">
                <a:solidFill>
                  <a:srgbClr val="333333"/>
                </a:solidFill>
                <a:highlight>
                  <a:srgbClr val="FFFFFF"/>
                </a:highlight>
              </a:rPr>
              <a:t>.</a:t>
            </a:r>
            <a:endParaRPr sz="1150">
              <a:solidFill>
                <a:srgbClr val="333333"/>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it" sz="1150">
                <a:solidFill>
                  <a:srgbClr val="333333"/>
                </a:solidFill>
                <a:highlight>
                  <a:srgbClr val="FFFFFF"/>
                </a:highlight>
              </a:rPr>
              <a:t>Come riconoscimento del suo lavoro di statistica, Florence è stata la prima donna a essere ammessa alla Royal Statistical Society nel 1859.</a:t>
            </a:r>
            <a:endParaRPr sz="1150">
              <a:solidFill>
                <a:srgbClr val="333333"/>
              </a:solidFill>
              <a:highlight>
                <a:srgbClr val="FFFFFF"/>
              </a:highlight>
            </a:endParaRPr>
          </a:p>
          <a:p>
            <a:pPr indent="0" lvl="0" marL="0" rtl="0" algn="l">
              <a:lnSpc>
                <a:spcPct val="100000"/>
              </a:lnSpc>
              <a:spcBef>
                <a:spcPts val="0"/>
              </a:spcBef>
              <a:spcAft>
                <a:spcPts val="0"/>
              </a:spcAft>
              <a:buSzPts val="1100"/>
              <a:buNone/>
            </a:pPr>
            <a:r>
              <a:t/>
            </a:r>
            <a:endParaRPr sz="1150">
              <a:solidFill>
                <a:srgbClr val="333333"/>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9818eb48c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19818eb48c5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1100"/>
              <a:buNone/>
            </a:pPr>
            <a:r>
              <a:rPr lang="it" sz="950">
                <a:solidFill>
                  <a:schemeClr val="dk1"/>
                </a:solidFill>
                <a:highlight>
                  <a:srgbClr val="FFFFFF"/>
                </a:highlight>
                <a:latin typeface="Verdana"/>
                <a:ea typeface="Verdana"/>
                <a:cs typeface="Verdana"/>
                <a:sym typeface="Verdana"/>
              </a:rPr>
              <a:t>Per comprendere il significato dell grafico, è opportuno contestualizzarla agli eventi storici. Siamo nel 1812, due anni prima del Congresso di Vienna e della Restaurazione. L’intera Europa è sotto il dominio napoleonico, ad eccezione dell Regno. Per Napoleone invadere il Regno Unito è pressoché impossibile. La strategia di Napoleone era quella di indebolire il Regno Unito con un embargo, il famoso </a:t>
            </a:r>
            <a:r>
              <a:rPr b="1" lang="it" sz="950">
                <a:solidFill>
                  <a:schemeClr val="dk1"/>
                </a:solidFill>
                <a:highlight>
                  <a:srgbClr val="FFFFFF"/>
                </a:highlight>
                <a:latin typeface="Verdana"/>
                <a:ea typeface="Verdana"/>
                <a:cs typeface="Verdana"/>
                <a:sym typeface="Verdana"/>
              </a:rPr>
              <a:t>Blocco Continentale</a:t>
            </a:r>
            <a:r>
              <a:rPr lang="it" sz="950">
                <a:solidFill>
                  <a:schemeClr val="dk1"/>
                </a:solidFill>
                <a:highlight>
                  <a:srgbClr val="FFFFFF"/>
                </a:highlight>
                <a:latin typeface="Verdana"/>
                <a:ea typeface="Verdana"/>
                <a:cs typeface="Verdana"/>
                <a:sym typeface="Verdana"/>
              </a:rPr>
              <a:t>.</a:t>
            </a:r>
            <a:endParaRPr sz="950">
              <a:solidFill>
                <a:schemeClr val="dk1"/>
              </a:solidFill>
              <a:highlight>
                <a:srgbClr val="FFFFFF"/>
              </a:highlight>
              <a:latin typeface="Verdana"/>
              <a:ea typeface="Verdana"/>
              <a:cs typeface="Verdana"/>
              <a:sym typeface="Verdana"/>
            </a:endParaRPr>
          </a:p>
          <a:p>
            <a:pPr indent="0" lvl="0" marL="0" rtl="0" algn="l">
              <a:lnSpc>
                <a:spcPct val="200000"/>
              </a:lnSpc>
              <a:spcBef>
                <a:spcPts val="800"/>
              </a:spcBef>
              <a:spcAft>
                <a:spcPts val="0"/>
              </a:spcAft>
              <a:buSzPts val="1100"/>
              <a:buNone/>
            </a:pPr>
            <a:r>
              <a:rPr lang="it" sz="1050">
                <a:solidFill>
                  <a:schemeClr val="dk1"/>
                </a:solidFill>
                <a:highlight>
                  <a:srgbClr val="FFFFFF"/>
                </a:highlight>
                <a:latin typeface="Verdana"/>
                <a:ea typeface="Verdana"/>
                <a:cs typeface="Verdana"/>
                <a:sym typeface="Verdana"/>
              </a:rPr>
              <a:t>Al bloccò aderì inizialmente anche la Russia con i colloqui di Tilsit (1807). Ben presto, tuttavia, i rapporti tra lo zar Alessandro e Napoleone andarono a deteriorarsi per una serie di motivi. Il principale tra questi fu gli eccessivi costi che il blocco continentale comportava. Sebbene venisse frequentemente violato dal contrabbando, l’impossibilità di importare beni in Russia gravò eccessivamente, generando malcontento nella popolazione. La diplomazia fallì e Napoleone preparò la sua </a:t>
            </a:r>
            <a:r>
              <a:rPr b="1" lang="it" sz="1050">
                <a:solidFill>
                  <a:schemeClr val="dk1"/>
                </a:solidFill>
                <a:highlight>
                  <a:srgbClr val="FFFFFF"/>
                </a:highlight>
                <a:latin typeface="Verdana"/>
                <a:ea typeface="Verdana"/>
                <a:cs typeface="Verdana"/>
                <a:sym typeface="Verdana"/>
              </a:rPr>
              <a:t>Grande Armata</a:t>
            </a:r>
            <a:r>
              <a:rPr lang="it" sz="1050">
                <a:solidFill>
                  <a:schemeClr val="dk1"/>
                </a:solidFill>
                <a:highlight>
                  <a:srgbClr val="FFFFFF"/>
                </a:highlight>
                <a:latin typeface="Verdana"/>
                <a:ea typeface="Verdana"/>
                <a:cs typeface="Verdana"/>
                <a:sym typeface="Verdana"/>
              </a:rPr>
              <a:t>: 700000 uomini diretti alla conquista della Russia.</a:t>
            </a:r>
            <a:endParaRPr sz="1050">
              <a:solidFill>
                <a:schemeClr val="dk1"/>
              </a:solidFill>
              <a:highlight>
                <a:srgbClr val="FFFFFF"/>
              </a:highlight>
              <a:latin typeface="Verdana"/>
              <a:ea typeface="Verdana"/>
              <a:cs typeface="Verdana"/>
              <a:sym typeface="Verdana"/>
            </a:endParaRPr>
          </a:p>
          <a:p>
            <a:pPr indent="0" lvl="0" marL="0" rtl="0" algn="l">
              <a:lnSpc>
                <a:spcPct val="200000"/>
              </a:lnSpc>
              <a:spcBef>
                <a:spcPts val="800"/>
              </a:spcBef>
              <a:spcAft>
                <a:spcPts val="0"/>
              </a:spcAft>
              <a:buSzPts val="1100"/>
              <a:buNone/>
            </a:pPr>
            <a:r>
              <a:rPr lang="it" sz="1050">
                <a:solidFill>
                  <a:schemeClr val="dk1"/>
                </a:solidFill>
                <a:highlight>
                  <a:srgbClr val="FFFFFF"/>
                </a:highlight>
                <a:latin typeface="Verdana"/>
                <a:ea typeface="Verdana"/>
                <a:cs typeface="Verdana"/>
                <a:sym typeface="Verdana"/>
              </a:rPr>
              <a:t>L’esito della campagna fu disastroso: le enormi distanze, le bassissime temperature, la consunzione e il disagio distrussero l’esercito francese. La migliore descrizione del disastro francese in Russia non è una cronaca storica, bensì un grafico. Il grafico fu realizzato da </a:t>
            </a:r>
            <a:r>
              <a:rPr b="1" lang="it" sz="1050">
                <a:solidFill>
                  <a:srgbClr val="0017CC"/>
                </a:solidFill>
                <a:highlight>
                  <a:srgbClr val="FFFFFF"/>
                </a:highlight>
                <a:uFill>
                  <a:noFill/>
                </a:uFill>
                <a:latin typeface="Verdana"/>
                <a:ea typeface="Verdana"/>
                <a:cs typeface="Verdana"/>
                <a:sym typeface="Verdana"/>
                <a:hlinkClick r:id="rId2">
                  <a:extLst>
                    <a:ext uri="{A12FA001-AC4F-418D-AE19-62706E023703}">
                      <ahyp:hlinkClr val="tx"/>
                    </a:ext>
                  </a:extLst>
                </a:hlinkClick>
              </a:rPr>
              <a:t>Charles Joseph Minard</a:t>
            </a:r>
            <a:r>
              <a:rPr lang="it" sz="1050">
                <a:solidFill>
                  <a:schemeClr val="dk1"/>
                </a:solidFill>
                <a:highlight>
                  <a:srgbClr val="FFFFFF"/>
                </a:highlight>
                <a:latin typeface="Verdana"/>
                <a:ea typeface="Verdana"/>
                <a:cs typeface="Verdana"/>
                <a:sym typeface="Verdana"/>
              </a:rPr>
              <a:t>, un ingegnere civile francese vissuto tra la fine del Settecento e l’Ottocento, coevo quindi all’epoca napoleonica. L’importanza del grafico è tale che </a:t>
            </a:r>
            <a:r>
              <a:rPr b="1" lang="it" sz="1050">
                <a:solidFill>
                  <a:srgbClr val="0017CC"/>
                </a:solidFill>
                <a:highlight>
                  <a:srgbClr val="FFFFFF"/>
                </a:highlight>
                <a:uFill>
                  <a:noFill/>
                </a:uFill>
                <a:latin typeface="Verdana"/>
                <a:ea typeface="Verdana"/>
                <a:cs typeface="Verdana"/>
                <a:sym typeface="Verdana"/>
                <a:hlinkClick r:id="rId3">
                  <a:extLst>
                    <a:ext uri="{A12FA001-AC4F-418D-AE19-62706E023703}">
                      <ahyp:hlinkClr val="tx"/>
                    </a:ext>
                  </a:extLst>
                </a:hlinkClick>
              </a:rPr>
              <a:t>Edward Tufte</a:t>
            </a:r>
            <a:r>
              <a:rPr lang="it" sz="1050">
                <a:solidFill>
                  <a:schemeClr val="dk1"/>
                </a:solidFill>
                <a:highlight>
                  <a:srgbClr val="FFFFFF"/>
                </a:highlight>
                <a:latin typeface="Verdana"/>
                <a:ea typeface="Verdana"/>
                <a:cs typeface="Verdana"/>
                <a:sym typeface="Verdana"/>
              </a:rPr>
              <a:t>, noto statistico statunitense, lo definì:</a:t>
            </a:r>
            <a:endParaRPr sz="1050">
              <a:solidFill>
                <a:schemeClr val="dk1"/>
              </a:solidFill>
              <a:highlight>
                <a:srgbClr val="FFFFFF"/>
              </a:highlight>
              <a:latin typeface="Verdana"/>
              <a:ea typeface="Verdana"/>
              <a:cs typeface="Verdana"/>
              <a:sym typeface="Verdana"/>
            </a:endParaRPr>
          </a:p>
          <a:p>
            <a:pPr indent="0" lvl="0" marL="152400" marR="152400" rtl="0" algn="ctr">
              <a:lnSpc>
                <a:spcPct val="150000"/>
              </a:lnSpc>
              <a:spcBef>
                <a:spcPts val="800"/>
              </a:spcBef>
              <a:spcAft>
                <a:spcPts val="0"/>
              </a:spcAft>
              <a:buSzPts val="1100"/>
              <a:buNone/>
            </a:pPr>
            <a:r>
              <a:rPr lang="it" sz="1550">
                <a:solidFill>
                  <a:schemeClr val="dk1"/>
                </a:solidFill>
                <a:highlight>
                  <a:srgbClr val="FFFFFF"/>
                </a:highlight>
                <a:latin typeface="Verdana"/>
                <a:ea typeface="Verdana"/>
                <a:cs typeface="Verdana"/>
                <a:sym typeface="Verdana"/>
              </a:rPr>
              <a:t>[…] </a:t>
            </a:r>
            <a:r>
              <a:rPr i="1" lang="it" sz="1450">
                <a:solidFill>
                  <a:schemeClr val="dk1"/>
                </a:solidFill>
                <a:highlight>
                  <a:srgbClr val="FFFFFF"/>
                </a:highlight>
                <a:latin typeface="Verdana"/>
                <a:ea typeface="Verdana"/>
                <a:cs typeface="Verdana"/>
                <a:sym typeface="Verdana"/>
              </a:rPr>
              <a:t>best statistical drawings ever created.</a:t>
            </a:r>
            <a:endParaRPr i="1" sz="1450">
              <a:solidFill>
                <a:schemeClr val="dk1"/>
              </a:solidFill>
              <a:highlight>
                <a:srgbClr val="FFFFFF"/>
              </a:highlight>
              <a:latin typeface="Verdana"/>
              <a:ea typeface="Verdana"/>
              <a:cs typeface="Verdana"/>
              <a:sym typeface="Verdana"/>
            </a:endParaRPr>
          </a:p>
          <a:p>
            <a:pPr indent="0" lvl="0" marL="152400" marR="152400" rtl="0" algn="ctr">
              <a:lnSpc>
                <a:spcPct val="150000"/>
              </a:lnSpc>
              <a:spcBef>
                <a:spcPts val="1300"/>
              </a:spcBef>
              <a:spcAft>
                <a:spcPts val="0"/>
              </a:spcAft>
              <a:buSzPts val="1100"/>
              <a:buNone/>
            </a:pPr>
            <a:r>
              <a:rPr lang="it" sz="1550">
                <a:solidFill>
                  <a:schemeClr val="dk1"/>
                </a:solidFill>
                <a:highlight>
                  <a:srgbClr val="FFFFFF"/>
                </a:highlight>
                <a:latin typeface="Verdana"/>
                <a:ea typeface="Verdana"/>
                <a:cs typeface="Verdana"/>
                <a:sym typeface="Verdana"/>
              </a:rPr>
              <a:t>[…] </a:t>
            </a:r>
            <a:r>
              <a:rPr i="1" lang="it" sz="1450">
                <a:solidFill>
                  <a:schemeClr val="dk1"/>
                </a:solidFill>
                <a:highlight>
                  <a:srgbClr val="FFFFFF"/>
                </a:highlight>
                <a:latin typeface="Verdana"/>
                <a:ea typeface="Verdana"/>
                <a:cs typeface="Verdana"/>
                <a:sym typeface="Verdana"/>
              </a:rPr>
              <a:t>il miglior grafico statistico mai creato.</a:t>
            </a:r>
            <a:endParaRPr i="1" sz="1450">
              <a:solidFill>
                <a:schemeClr val="dk1"/>
              </a:solidFill>
              <a:highlight>
                <a:srgbClr val="FFFFFF"/>
              </a:highlight>
              <a:latin typeface="Verdana"/>
              <a:ea typeface="Verdana"/>
              <a:cs typeface="Verdana"/>
              <a:sym typeface="Verdana"/>
            </a:endParaRPr>
          </a:p>
          <a:p>
            <a:pPr indent="0" lvl="0" marL="0" rtl="0" algn="l">
              <a:lnSpc>
                <a:spcPct val="200000"/>
              </a:lnSpc>
              <a:spcBef>
                <a:spcPts val="1300"/>
              </a:spcBef>
              <a:spcAft>
                <a:spcPts val="0"/>
              </a:spcAft>
              <a:buSzPts val="1100"/>
              <a:buNone/>
            </a:pPr>
            <a:r>
              <a:rPr lang="it" sz="1050">
                <a:solidFill>
                  <a:schemeClr val="dk1"/>
                </a:solidFill>
                <a:highlight>
                  <a:srgbClr val="FFFFFF"/>
                </a:highlight>
                <a:latin typeface="Verdana"/>
                <a:ea typeface="Verdana"/>
                <a:cs typeface="Verdana"/>
                <a:sym typeface="Verdana"/>
              </a:rPr>
              <a:t>A cosa si lega la straordinaria rappresentazione di Minard? Due elementi in particolare: la sintesi e la chiarezza. Queste sono proprio due </a:t>
            </a:r>
            <a:r>
              <a:rPr b="1" i="1" lang="it" sz="1050">
                <a:solidFill>
                  <a:srgbClr val="0017CC"/>
                </a:solidFill>
                <a:highlight>
                  <a:srgbClr val="FFFFFF"/>
                </a:highlight>
                <a:uFill>
                  <a:noFill/>
                </a:uFill>
                <a:latin typeface="Verdana"/>
                <a:ea typeface="Verdana"/>
                <a:cs typeface="Verdana"/>
                <a:sym typeface="Verdana"/>
                <a:hlinkClick r:id="rId4">
                  <a:extLst>
                    <a:ext uri="{A12FA001-AC4F-418D-AE19-62706E023703}">
                      <ahyp:hlinkClr val="tx"/>
                    </a:ext>
                  </a:extLst>
                </a:hlinkClick>
              </a:rPr>
              <a:t>best practice</a:t>
            </a:r>
            <a:r>
              <a:rPr lang="it" sz="1050">
                <a:solidFill>
                  <a:schemeClr val="dk1"/>
                </a:solidFill>
                <a:highlight>
                  <a:srgbClr val="FFFFFF"/>
                </a:highlight>
                <a:latin typeface="Verdana"/>
                <a:ea typeface="Verdana"/>
                <a:cs typeface="Verdana"/>
                <a:sym typeface="Verdana"/>
              </a:rPr>
              <a:t> nella </a:t>
            </a:r>
            <a:r>
              <a:rPr i="1" lang="it" sz="1050">
                <a:solidFill>
                  <a:schemeClr val="dk1"/>
                </a:solidFill>
                <a:highlight>
                  <a:srgbClr val="FFFFFF"/>
                </a:highlight>
                <a:latin typeface="Verdana"/>
                <a:ea typeface="Verdana"/>
                <a:cs typeface="Verdana"/>
                <a:sym typeface="Verdana"/>
              </a:rPr>
              <a:t>data visualization</a:t>
            </a:r>
            <a:r>
              <a:rPr lang="it" sz="1050">
                <a:solidFill>
                  <a:schemeClr val="dk1"/>
                </a:solidFill>
                <a:highlight>
                  <a:srgbClr val="FFFFFF"/>
                </a:highlight>
                <a:latin typeface="Verdana"/>
                <a:ea typeface="Verdana"/>
                <a:cs typeface="Verdana"/>
                <a:sym typeface="Verdana"/>
              </a:rPr>
              <a:t>.</a:t>
            </a:r>
            <a:endParaRPr sz="1050">
              <a:solidFill>
                <a:schemeClr val="dk1"/>
              </a:solidFill>
              <a:highlight>
                <a:srgbClr val="FFFFFF"/>
              </a:highlight>
              <a:latin typeface="Verdana"/>
              <a:ea typeface="Verdana"/>
              <a:cs typeface="Verdana"/>
              <a:sym typeface="Verdana"/>
            </a:endParaRPr>
          </a:p>
          <a:p>
            <a:pPr indent="0" lvl="0" marL="0" rtl="0" algn="l">
              <a:lnSpc>
                <a:spcPct val="200000"/>
              </a:lnSpc>
              <a:spcBef>
                <a:spcPts val="800"/>
              </a:spcBef>
              <a:spcAft>
                <a:spcPts val="0"/>
              </a:spcAft>
              <a:buSzPts val="1100"/>
              <a:buNone/>
            </a:pPr>
            <a:r>
              <a:rPr lang="it" sz="1050">
                <a:solidFill>
                  <a:schemeClr val="dk1"/>
                </a:solidFill>
                <a:highlight>
                  <a:srgbClr val="FFFFFF"/>
                </a:highlight>
                <a:latin typeface="Verdana"/>
                <a:ea typeface="Verdana"/>
                <a:cs typeface="Verdana"/>
                <a:sym typeface="Verdana"/>
              </a:rPr>
              <a:t>La mappa di Minard riesce a rappresentare in uno spazio a 2 dimensioni diverse metriche. Queste sono:</a:t>
            </a:r>
            <a:endParaRPr sz="1050">
              <a:solidFill>
                <a:schemeClr val="dk1"/>
              </a:solidFill>
              <a:highlight>
                <a:srgbClr val="FFFFFF"/>
              </a:highlight>
              <a:latin typeface="Verdana"/>
              <a:ea typeface="Verdana"/>
              <a:cs typeface="Verdana"/>
              <a:sym typeface="Verdana"/>
            </a:endParaRPr>
          </a:p>
          <a:p>
            <a:pPr indent="-295275" lvl="0" marL="457200" rtl="0" algn="l">
              <a:lnSpc>
                <a:spcPct val="115000"/>
              </a:lnSpc>
              <a:spcBef>
                <a:spcPts val="800"/>
              </a:spcBef>
              <a:spcAft>
                <a:spcPts val="0"/>
              </a:spcAft>
              <a:buClr>
                <a:schemeClr val="dk1"/>
              </a:buClr>
              <a:buSzPts val="1050"/>
              <a:buFont typeface="Lato"/>
              <a:buChar char="●"/>
            </a:pPr>
            <a:r>
              <a:rPr lang="it" sz="1050">
                <a:solidFill>
                  <a:schemeClr val="dk1"/>
                </a:solidFill>
                <a:highlight>
                  <a:srgbClr val="FFFFFF"/>
                </a:highlight>
                <a:latin typeface="Lato"/>
                <a:ea typeface="Lato"/>
                <a:cs typeface="Lato"/>
                <a:sym typeface="Lato"/>
              </a:rPr>
              <a:t>il numero di truppe di Napoleone, rappresentato dalla linea che man mano perde spessore;</a:t>
            </a:r>
            <a:endParaRPr sz="1050">
              <a:solidFill>
                <a:schemeClr val="dk1"/>
              </a:solidFill>
              <a:highlight>
                <a:srgbClr val="FFFFFF"/>
              </a:highlight>
              <a:latin typeface="Lato"/>
              <a:ea typeface="Lato"/>
              <a:cs typeface="Lato"/>
              <a:sym typeface="Lato"/>
            </a:endParaRPr>
          </a:p>
          <a:p>
            <a:pPr indent="-295275" lvl="0" marL="457200" rtl="0" algn="l">
              <a:lnSpc>
                <a:spcPct val="115000"/>
              </a:lnSpc>
              <a:spcBef>
                <a:spcPts val="0"/>
              </a:spcBef>
              <a:spcAft>
                <a:spcPts val="0"/>
              </a:spcAft>
              <a:buClr>
                <a:schemeClr val="dk1"/>
              </a:buClr>
              <a:buSzPts val="1050"/>
              <a:buFont typeface="Lato"/>
              <a:buChar char="●"/>
            </a:pPr>
            <a:r>
              <a:rPr lang="it" sz="1050">
                <a:solidFill>
                  <a:schemeClr val="dk1"/>
                </a:solidFill>
                <a:highlight>
                  <a:srgbClr val="FFFFFF"/>
                </a:highlight>
                <a:latin typeface="Lato"/>
                <a:ea typeface="Lato"/>
                <a:cs typeface="Lato"/>
                <a:sym typeface="Lato"/>
              </a:rPr>
              <a:t>la distanza e i luoghi coperti dalla marcia;</a:t>
            </a:r>
            <a:endParaRPr sz="1050">
              <a:solidFill>
                <a:schemeClr val="dk1"/>
              </a:solidFill>
              <a:highlight>
                <a:srgbClr val="FFFFFF"/>
              </a:highlight>
              <a:latin typeface="Lato"/>
              <a:ea typeface="Lato"/>
              <a:cs typeface="Lato"/>
              <a:sym typeface="Lato"/>
            </a:endParaRPr>
          </a:p>
          <a:p>
            <a:pPr indent="-295275" lvl="0" marL="457200" rtl="0" algn="l">
              <a:lnSpc>
                <a:spcPct val="115000"/>
              </a:lnSpc>
              <a:spcBef>
                <a:spcPts val="0"/>
              </a:spcBef>
              <a:spcAft>
                <a:spcPts val="0"/>
              </a:spcAft>
              <a:buClr>
                <a:schemeClr val="dk1"/>
              </a:buClr>
              <a:buSzPts val="1050"/>
              <a:buFont typeface="Lato"/>
              <a:buChar char="●"/>
            </a:pPr>
            <a:r>
              <a:rPr lang="it" sz="1050">
                <a:solidFill>
                  <a:schemeClr val="dk1"/>
                </a:solidFill>
                <a:highlight>
                  <a:srgbClr val="FFFFFF"/>
                </a:highlight>
                <a:latin typeface="Lato"/>
                <a:ea typeface="Lato"/>
                <a:cs typeface="Lato"/>
                <a:sym typeface="Lato"/>
              </a:rPr>
              <a:t>le date delle tappe della marcia;</a:t>
            </a:r>
            <a:endParaRPr sz="1050">
              <a:solidFill>
                <a:schemeClr val="dk1"/>
              </a:solidFill>
              <a:highlight>
                <a:srgbClr val="FFFFFF"/>
              </a:highlight>
              <a:latin typeface="Lato"/>
              <a:ea typeface="Lato"/>
              <a:cs typeface="Lato"/>
              <a:sym typeface="Lato"/>
            </a:endParaRPr>
          </a:p>
          <a:p>
            <a:pPr indent="-295275" lvl="0" marL="457200" rtl="0" algn="l">
              <a:lnSpc>
                <a:spcPct val="115000"/>
              </a:lnSpc>
              <a:spcBef>
                <a:spcPts val="0"/>
              </a:spcBef>
              <a:spcAft>
                <a:spcPts val="0"/>
              </a:spcAft>
              <a:buClr>
                <a:schemeClr val="dk1"/>
              </a:buClr>
              <a:buSzPts val="1050"/>
              <a:buFont typeface="Lato"/>
              <a:buChar char="●"/>
            </a:pPr>
            <a:r>
              <a:rPr lang="it" sz="1050">
                <a:solidFill>
                  <a:schemeClr val="dk1"/>
                </a:solidFill>
                <a:highlight>
                  <a:srgbClr val="FFFFFF"/>
                </a:highlight>
                <a:latin typeface="Lato"/>
                <a:ea typeface="Lato"/>
                <a:cs typeface="Lato"/>
                <a:sym typeface="Lato"/>
              </a:rPr>
              <a:t>le temperature a cui i soldati sono stati soggetti;</a:t>
            </a:r>
            <a:endParaRPr sz="1050">
              <a:solidFill>
                <a:schemeClr val="dk1"/>
              </a:solidFill>
              <a:highlight>
                <a:srgbClr val="FFFFFF"/>
              </a:highlight>
              <a:latin typeface="Lato"/>
              <a:ea typeface="Lato"/>
              <a:cs typeface="Lato"/>
              <a:sym typeface="Lato"/>
            </a:endParaRPr>
          </a:p>
          <a:p>
            <a:pPr indent="-295275" lvl="0" marL="457200" rtl="0" algn="l">
              <a:lnSpc>
                <a:spcPct val="115000"/>
              </a:lnSpc>
              <a:spcBef>
                <a:spcPts val="0"/>
              </a:spcBef>
              <a:spcAft>
                <a:spcPts val="0"/>
              </a:spcAft>
              <a:buClr>
                <a:schemeClr val="dk1"/>
              </a:buClr>
              <a:buSzPts val="1050"/>
              <a:buFont typeface="Lato"/>
              <a:buChar char="●"/>
            </a:pPr>
            <a:r>
              <a:rPr lang="it" sz="1050">
                <a:solidFill>
                  <a:schemeClr val="dk1"/>
                </a:solidFill>
                <a:highlight>
                  <a:srgbClr val="FFFFFF"/>
                </a:highlight>
                <a:latin typeface="Lato"/>
                <a:ea typeface="Lato"/>
                <a:cs typeface="Lato"/>
                <a:sym typeface="Lato"/>
              </a:rPr>
              <a:t>la distinzione tra avanzata (in </a:t>
            </a:r>
            <a:r>
              <a:rPr i="1" lang="it" sz="1050">
                <a:solidFill>
                  <a:schemeClr val="dk1"/>
                </a:solidFill>
                <a:highlight>
                  <a:srgbClr val="FFFFFF"/>
                </a:highlight>
                <a:latin typeface="Lato"/>
                <a:ea typeface="Lato"/>
                <a:cs typeface="Lato"/>
                <a:sym typeface="Lato"/>
              </a:rPr>
              <a:t>beige</a:t>
            </a:r>
            <a:r>
              <a:rPr lang="it" sz="1050">
                <a:solidFill>
                  <a:schemeClr val="dk1"/>
                </a:solidFill>
                <a:highlight>
                  <a:srgbClr val="FFFFFF"/>
                </a:highlight>
                <a:latin typeface="Lato"/>
                <a:ea typeface="Lato"/>
                <a:cs typeface="Lato"/>
                <a:sym typeface="Lato"/>
              </a:rPr>
              <a:t>) e ritirata (in nero).</a:t>
            </a:r>
            <a:endParaRPr sz="1050">
              <a:solidFill>
                <a:schemeClr val="dk1"/>
              </a:solidFill>
              <a:highlight>
                <a:srgbClr val="FFFFFF"/>
              </a:highlight>
              <a:latin typeface="Lato"/>
              <a:ea typeface="Lato"/>
              <a:cs typeface="Lato"/>
              <a:sym typeface="Lato"/>
            </a:endParaRPr>
          </a:p>
          <a:p>
            <a:pPr indent="0" lvl="0" marL="0" rtl="0" algn="l">
              <a:lnSpc>
                <a:spcPct val="200000"/>
              </a:lnSpc>
              <a:spcBef>
                <a:spcPts val="0"/>
              </a:spcBef>
              <a:spcAft>
                <a:spcPts val="0"/>
              </a:spcAft>
              <a:buSzPts val="1100"/>
              <a:buNone/>
            </a:pPr>
            <a:r>
              <a:rPr lang="it" sz="1050">
                <a:solidFill>
                  <a:schemeClr val="dk1"/>
                </a:solidFill>
                <a:highlight>
                  <a:srgbClr val="FFFFFF"/>
                </a:highlight>
                <a:latin typeface="Verdana"/>
                <a:ea typeface="Verdana"/>
                <a:cs typeface="Verdana"/>
                <a:sym typeface="Verdana"/>
              </a:rPr>
              <a:t> </a:t>
            </a:r>
            <a:endParaRPr sz="1050">
              <a:solidFill>
                <a:schemeClr val="dk1"/>
              </a:solidFill>
              <a:highlight>
                <a:srgbClr val="FFFFFF"/>
              </a:highlight>
              <a:latin typeface="Verdana"/>
              <a:ea typeface="Verdana"/>
              <a:cs typeface="Verdana"/>
              <a:sym typeface="Verdana"/>
            </a:endParaRPr>
          </a:p>
          <a:p>
            <a:pPr indent="0" lvl="0" marL="0" rtl="0" algn="l">
              <a:lnSpc>
                <a:spcPct val="200000"/>
              </a:lnSpc>
              <a:spcBef>
                <a:spcPts val="800"/>
              </a:spcBef>
              <a:spcAft>
                <a:spcPts val="0"/>
              </a:spcAft>
              <a:buSzPts val="1100"/>
              <a:buNone/>
            </a:pPr>
            <a:r>
              <a:rPr lang="it" sz="1050">
                <a:solidFill>
                  <a:schemeClr val="dk1"/>
                </a:solidFill>
                <a:highlight>
                  <a:srgbClr val="FFFFFF"/>
                </a:highlight>
                <a:latin typeface="Verdana"/>
                <a:ea typeface="Verdana"/>
                <a:cs typeface="Verdana"/>
                <a:sym typeface="Verdana"/>
              </a:rPr>
              <a:t>Queste caratteristiche fanno sì che il grafico di Minard sia una rappresentazione eccellente. Se dovessimo spiegare la campagna russa di Napoleone, basterebbe questa mappa per avere un’idea analitica dell’enorme sconfitta subita dal generale francese.</a:t>
            </a:r>
            <a:endParaRPr sz="1050">
              <a:solidFill>
                <a:schemeClr val="dk1"/>
              </a:solidFill>
              <a:highlight>
                <a:srgbClr val="FFFFFF"/>
              </a:highlight>
              <a:latin typeface="Verdana"/>
              <a:ea typeface="Verdana"/>
              <a:cs typeface="Verdana"/>
              <a:sym typeface="Verdana"/>
            </a:endParaRPr>
          </a:p>
          <a:p>
            <a:pPr indent="0" lvl="0" marL="0" rtl="0" algn="l">
              <a:lnSpc>
                <a:spcPct val="200000"/>
              </a:lnSpc>
              <a:spcBef>
                <a:spcPts val="800"/>
              </a:spcBef>
              <a:spcAft>
                <a:spcPts val="0"/>
              </a:spcAft>
              <a:buSzPts val="1100"/>
              <a:buNone/>
            </a:pPr>
            <a:r>
              <a:t/>
            </a:r>
            <a:endParaRPr sz="1050">
              <a:solidFill>
                <a:schemeClr val="dk1"/>
              </a:solidFill>
              <a:highlight>
                <a:srgbClr val="FFFFFF"/>
              </a:highlight>
              <a:latin typeface="Verdana"/>
              <a:ea typeface="Verdana"/>
              <a:cs typeface="Verdana"/>
              <a:sym typeface="Verdana"/>
            </a:endParaRPr>
          </a:p>
          <a:p>
            <a:pPr indent="0" lvl="0" marL="0" rtl="0" algn="l">
              <a:lnSpc>
                <a:spcPct val="200000"/>
              </a:lnSpc>
              <a:spcBef>
                <a:spcPts val="800"/>
              </a:spcBef>
              <a:spcAft>
                <a:spcPts val="0"/>
              </a:spcAft>
              <a:buClr>
                <a:schemeClr val="dk1"/>
              </a:buClr>
              <a:buSzPts val="1100"/>
              <a:buFont typeface="Arial"/>
              <a:buNone/>
            </a:pPr>
            <a:r>
              <a:t/>
            </a:r>
            <a:endParaRPr sz="1050">
              <a:solidFill>
                <a:schemeClr val="dk1"/>
              </a:solidFill>
              <a:highlight>
                <a:srgbClr val="FFFFFF"/>
              </a:highlight>
              <a:latin typeface="Verdana"/>
              <a:ea typeface="Verdana"/>
              <a:cs typeface="Verdana"/>
              <a:sym typeface="Verdana"/>
            </a:endParaRPr>
          </a:p>
          <a:p>
            <a:pPr indent="0" lvl="0" marL="0" rtl="0" algn="l">
              <a:lnSpc>
                <a:spcPct val="100000"/>
              </a:lnSpc>
              <a:spcBef>
                <a:spcPts val="800"/>
              </a:spcBef>
              <a:spcAft>
                <a:spcPts val="0"/>
              </a:spcAft>
              <a:buSzPts val="1100"/>
              <a:buNone/>
            </a:pPr>
            <a:r>
              <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9818eb48c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19818eb48c5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it" sz="1500">
                <a:solidFill>
                  <a:srgbClr val="23242A"/>
                </a:solidFill>
                <a:highlight>
                  <a:srgbClr val="FFFFFF"/>
                </a:highlight>
                <a:latin typeface="Lato"/>
                <a:ea typeface="Lato"/>
                <a:cs typeface="Lato"/>
                <a:sym typeface="Lato"/>
              </a:rPr>
              <a:t>Questo </a:t>
            </a:r>
            <a:r>
              <a:rPr b="1" lang="it" sz="1500">
                <a:solidFill>
                  <a:srgbClr val="23242A"/>
                </a:solidFill>
                <a:highlight>
                  <a:srgbClr val="FFFFFF"/>
                </a:highlight>
                <a:latin typeface="Lato"/>
                <a:ea typeface="Lato"/>
                <a:cs typeface="Lato"/>
                <a:sym typeface="Lato"/>
              </a:rPr>
              <a:t>progetto australiano</a:t>
            </a:r>
            <a:r>
              <a:rPr lang="it" sz="1500">
                <a:solidFill>
                  <a:srgbClr val="23242A"/>
                </a:solidFill>
                <a:highlight>
                  <a:srgbClr val="FFFFFF"/>
                </a:highlight>
                <a:latin typeface="Lato"/>
                <a:ea typeface="Lato"/>
                <a:cs typeface="Lato"/>
                <a:sym typeface="Lato"/>
              </a:rPr>
              <a:t> mette in luce il problema della violenza sessuale sulle donne nel paese, evidenziando come spesso le denunce sono molto inferiori rispetto ai reati e come troppe volte i processi finiscano per non dare ragione alle vittime. </a:t>
            </a:r>
            <a:endParaRPr sz="1500">
              <a:solidFill>
                <a:srgbClr val="23242A"/>
              </a:solidFill>
              <a:highlight>
                <a:srgbClr val="FFFFFF"/>
              </a:highlight>
              <a:latin typeface="Lato"/>
              <a:ea typeface="Lato"/>
              <a:cs typeface="Lato"/>
              <a:sym typeface="Lato"/>
            </a:endParaRPr>
          </a:p>
          <a:p>
            <a:pPr indent="0" lvl="0" marL="0" rtl="0" algn="l">
              <a:lnSpc>
                <a:spcPct val="115000"/>
              </a:lnSpc>
              <a:spcBef>
                <a:spcPts val="1200"/>
              </a:spcBef>
              <a:spcAft>
                <a:spcPts val="0"/>
              </a:spcAft>
              <a:buSzPts val="1100"/>
              <a:buNone/>
            </a:pPr>
            <a:r>
              <a:rPr lang="it" sz="1500">
                <a:solidFill>
                  <a:srgbClr val="23242A"/>
                </a:solidFill>
                <a:highlight>
                  <a:srgbClr val="FFFFFF"/>
                </a:highlight>
                <a:latin typeface="Lato"/>
                <a:ea typeface="Lato"/>
                <a:cs typeface="Lato"/>
                <a:sym typeface="Lato"/>
              </a:rPr>
              <a:t>L’aspetto che colpisce di più di questo racconto è la sua </a:t>
            </a:r>
            <a:r>
              <a:rPr b="1" lang="it" sz="1500">
                <a:solidFill>
                  <a:srgbClr val="23242A"/>
                </a:solidFill>
                <a:highlight>
                  <a:srgbClr val="FFFFFF"/>
                </a:highlight>
                <a:latin typeface="Lato"/>
                <a:ea typeface="Lato"/>
                <a:cs typeface="Lato"/>
                <a:sym typeface="Lato"/>
              </a:rPr>
              <a:t>incisività</a:t>
            </a:r>
            <a:r>
              <a:rPr lang="it" sz="1500">
                <a:solidFill>
                  <a:srgbClr val="23242A"/>
                </a:solidFill>
                <a:highlight>
                  <a:srgbClr val="FFFFFF"/>
                </a:highlight>
                <a:latin typeface="Lato"/>
                <a:ea typeface="Lato"/>
                <a:cs typeface="Lato"/>
                <a:sym typeface="Lato"/>
              </a:rPr>
              <a:t> e il </a:t>
            </a:r>
            <a:r>
              <a:rPr b="1" lang="it" sz="1500">
                <a:solidFill>
                  <a:srgbClr val="23242A"/>
                </a:solidFill>
                <a:highlight>
                  <a:srgbClr val="FFFFFF"/>
                </a:highlight>
                <a:latin typeface="Lato"/>
                <a:ea typeface="Lato"/>
                <a:cs typeface="Lato"/>
                <a:sym typeface="Lato"/>
              </a:rPr>
              <a:t>coinvolgimento</a:t>
            </a:r>
            <a:r>
              <a:rPr lang="it" sz="1500">
                <a:solidFill>
                  <a:srgbClr val="23242A"/>
                </a:solidFill>
                <a:highlight>
                  <a:srgbClr val="FFFFFF"/>
                </a:highlight>
                <a:latin typeface="Lato"/>
                <a:ea typeface="Lato"/>
                <a:cs typeface="Lato"/>
                <a:sym typeface="Lato"/>
              </a:rPr>
              <a:t> che riesce a creare. </a:t>
            </a:r>
            <a:endParaRPr sz="1500">
              <a:solidFill>
                <a:srgbClr val="23242A"/>
              </a:solidFill>
              <a:highlight>
                <a:srgbClr val="FFFFFF"/>
              </a:highlight>
              <a:latin typeface="Lato"/>
              <a:ea typeface="Lato"/>
              <a:cs typeface="Lato"/>
              <a:sym typeface="Lato"/>
            </a:endParaRPr>
          </a:p>
          <a:p>
            <a:pPr indent="0" lvl="0" marL="0" rtl="0" algn="l">
              <a:lnSpc>
                <a:spcPct val="115000"/>
              </a:lnSpc>
              <a:spcBef>
                <a:spcPts val="1200"/>
              </a:spcBef>
              <a:spcAft>
                <a:spcPts val="0"/>
              </a:spcAft>
              <a:buSzPts val="1100"/>
              <a:buNone/>
            </a:pPr>
            <a:r>
              <a:rPr lang="it" sz="1500">
                <a:solidFill>
                  <a:srgbClr val="23242A"/>
                </a:solidFill>
                <a:highlight>
                  <a:srgbClr val="FFFFFF"/>
                </a:highlight>
                <a:latin typeface="Lato"/>
                <a:ea typeface="Lato"/>
                <a:cs typeface="Lato"/>
                <a:sym typeface="Lato"/>
              </a:rPr>
              <a:t>Questo </a:t>
            </a:r>
            <a:r>
              <a:rPr b="1" lang="it" sz="1500">
                <a:solidFill>
                  <a:srgbClr val="23242A"/>
                </a:solidFill>
                <a:highlight>
                  <a:srgbClr val="FFFFFF"/>
                </a:highlight>
                <a:latin typeface="Lato"/>
                <a:ea typeface="Lato"/>
                <a:cs typeface="Lato"/>
                <a:sym typeface="Lato"/>
              </a:rPr>
              <a:t>effetto quasi magnetico </a:t>
            </a:r>
            <a:r>
              <a:rPr lang="it" sz="1500">
                <a:solidFill>
                  <a:srgbClr val="23242A"/>
                </a:solidFill>
                <a:highlight>
                  <a:srgbClr val="FFFFFF"/>
                </a:highlight>
                <a:latin typeface="Lato"/>
                <a:ea typeface="Lato"/>
                <a:cs typeface="Lato"/>
                <a:sym typeface="Lato"/>
              </a:rPr>
              <a:t>è dato da più elementi:</a:t>
            </a:r>
            <a:endParaRPr sz="1500">
              <a:solidFill>
                <a:srgbClr val="23242A"/>
              </a:solidFill>
              <a:highlight>
                <a:srgbClr val="FFFFFF"/>
              </a:highlight>
              <a:latin typeface="Lato"/>
              <a:ea typeface="Lato"/>
              <a:cs typeface="Lato"/>
              <a:sym typeface="Lato"/>
            </a:endParaRPr>
          </a:p>
          <a:p>
            <a:pPr indent="-323850" lvl="0" marL="457200" rtl="0" algn="l">
              <a:lnSpc>
                <a:spcPct val="115000"/>
              </a:lnSpc>
              <a:spcBef>
                <a:spcPts val="1200"/>
              </a:spcBef>
              <a:spcAft>
                <a:spcPts val="0"/>
              </a:spcAft>
              <a:buClr>
                <a:srgbClr val="23242A"/>
              </a:buClr>
              <a:buSzPts val="1500"/>
              <a:buFont typeface="Lato"/>
              <a:buChar char="●"/>
            </a:pPr>
            <a:r>
              <a:rPr lang="it" sz="1500">
                <a:solidFill>
                  <a:srgbClr val="23242A"/>
                </a:solidFill>
                <a:highlight>
                  <a:srgbClr val="FFFFFF"/>
                </a:highlight>
                <a:latin typeface="Lato"/>
                <a:ea typeface="Lato"/>
                <a:cs typeface="Lato"/>
                <a:sym typeface="Lato"/>
              </a:rPr>
              <a:t>La</a:t>
            </a:r>
            <a:r>
              <a:rPr b="1" lang="it" sz="1500">
                <a:solidFill>
                  <a:srgbClr val="23242A"/>
                </a:solidFill>
                <a:highlight>
                  <a:srgbClr val="FFFFFF"/>
                </a:highlight>
                <a:latin typeface="Lato"/>
                <a:ea typeface="Lato"/>
                <a:cs typeface="Lato"/>
                <a:sym typeface="Lato"/>
              </a:rPr>
              <a:t> combinazione di più elementi comunicativi</a:t>
            </a:r>
            <a:r>
              <a:rPr lang="it" sz="1500">
                <a:solidFill>
                  <a:srgbClr val="23242A"/>
                </a:solidFill>
                <a:highlight>
                  <a:srgbClr val="FFFFFF"/>
                </a:highlight>
                <a:latin typeface="Lato"/>
                <a:ea typeface="Lato"/>
                <a:cs typeface="Lato"/>
                <a:sym typeface="Lato"/>
              </a:rPr>
              <a:t>: foto, testo, tracce audio, illustrazioni, animazioni.</a:t>
            </a:r>
            <a:endParaRPr sz="1500">
              <a:solidFill>
                <a:srgbClr val="23242A"/>
              </a:solidFill>
              <a:highlight>
                <a:srgbClr val="FFFFFF"/>
              </a:highlight>
              <a:latin typeface="Lato"/>
              <a:ea typeface="Lato"/>
              <a:cs typeface="Lato"/>
              <a:sym typeface="Lato"/>
            </a:endParaRPr>
          </a:p>
          <a:p>
            <a:pPr indent="-323850" lvl="0" marL="457200" rtl="0" algn="l">
              <a:lnSpc>
                <a:spcPct val="115000"/>
              </a:lnSpc>
              <a:spcBef>
                <a:spcPts val="0"/>
              </a:spcBef>
              <a:spcAft>
                <a:spcPts val="0"/>
              </a:spcAft>
              <a:buClr>
                <a:srgbClr val="23242A"/>
              </a:buClr>
              <a:buSzPts val="1500"/>
              <a:buFont typeface="Lato"/>
              <a:buChar char="●"/>
            </a:pPr>
            <a:r>
              <a:rPr lang="it" sz="1500">
                <a:solidFill>
                  <a:srgbClr val="23242A"/>
                </a:solidFill>
                <a:highlight>
                  <a:srgbClr val="FFFFFF"/>
                </a:highlight>
                <a:latin typeface="Lato"/>
                <a:ea typeface="Lato"/>
                <a:cs typeface="Lato"/>
                <a:sym typeface="Lato"/>
              </a:rPr>
              <a:t>La </a:t>
            </a:r>
            <a:r>
              <a:rPr b="1" lang="it" sz="1500">
                <a:solidFill>
                  <a:srgbClr val="23242A"/>
                </a:solidFill>
                <a:highlight>
                  <a:srgbClr val="FFFFFF"/>
                </a:highlight>
                <a:latin typeface="Lato"/>
                <a:ea typeface="Lato"/>
                <a:cs typeface="Lato"/>
                <a:sym typeface="Lato"/>
              </a:rPr>
              <a:t>forte caratterizzazione delle protagoniste </a:t>
            </a:r>
            <a:r>
              <a:rPr lang="it" sz="1500">
                <a:solidFill>
                  <a:srgbClr val="23242A"/>
                </a:solidFill>
                <a:highlight>
                  <a:srgbClr val="FFFFFF"/>
                </a:highlight>
                <a:latin typeface="Lato"/>
                <a:ea typeface="Lato"/>
                <a:cs typeface="Lato"/>
                <a:sym typeface="Lato"/>
              </a:rPr>
              <a:t>di questa storia: le donne. Ogni persona ha un volto, una voce, una personalità.</a:t>
            </a:r>
            <a:endParaRPr sz="1500">
              <a:solidFill>
                <a:srgbClr val="23242A"/>
              </a:solidFill>
              <a:highlight>
                <a:srgbClr val="FFFFFF"/>
              </a:highlight>
              <a:latin typeface="Lato"/>
              <a:ea typeface="Lato"/>
              <a:cs typeface="Lato"/>
              <a:sym typeface="Lato"/>
            </a:endParaRPr>
          </a:p>
          <a:p>
            <a:pPr indent="-323850" lvl="0" marL="457200" rtl="0" algn="l">
              <a:lnSpc>
                <a:spcPct val="115000"/>
              </a:lnSpc>
              <a:spcBef>
                <a:spcPts val="0"/>
              </a:spcBef>
              <a:spcAft>
                <a:spcPts val="0"/>
              </a:spcAft>
              <a:buClr>
                <a:srgbClr val="23242A"/>
              </a:buClr>
              <a:buSzPts val="1500"/>
              <a:buFont typeface="Lato"/>
              <a:buChar char="●"/>
            </a:pPr>
            <a:r>
              <a:rPr lang="it" sz="1500">
                <a:solidFill>
                  <a:srgbClr val="23242A"/>
                </a:solidFill>
                <a:highlight>
                  <a:srgbClr val="FFFFFF"/>
                </a:highlight>
                <a:latin typeface="Lato"/>
                <a:ea typeface="Lato"/>
                <a:cs typeface="Lato"/>
                <a:sym typeface="Lato"/>
              </a:rPr>
              <a:t>Il </a:t>
            </a:r>
            <a:r>
              <a:rPr b="1" lang="it" sz="1500">
                <a:solidFill>
                  <a:srgbClr val="23242A"/>
                </a:solidFill>
                <a:highlight>
                  <a:srgbClr val="FFFFFF"/>
                </a:highlight>
                <a:latin typeface="Lato"/>
                <a:ea typeface="Lato"/>
                <a:cs typeface="Lato"/>
                <a:sym typeface="Lato"/>
              </a:rPr>
              <a:t>grandissimo peso dato al contesto</a:t>
            </a:r>
            <a:r>
              <a:rPr lang="it" sz="1500">
                <a:solidFill>
                  <a:srgbClr val="23242A"/>
                </a:solidFill>
                <a:highlight>
                  <a:srgbClr val="FFFFFF"/>
                </a:highlight>
                <a:latin typeface="Lato"/>
                <a:ea typeface="Lato"/>
                <a:cs typeface="Lato"/>
                <a:sym typeface="Lato"/>
              </a:rPr>
              <a:t> che, anziché “rubare la scena” ai dati, li valorizza e li mette in risalto, rendendoli davvero memorabili.</a:t>
            </a:r>
            <a:endParaRPr sz="1500">
              <a:solidFill>
                <a:srgbClr val="23242A"/>
              </a:solidFill>
              <a:highlight>
                <a:srgbClr val="FFFFFF"/>
              </a:highlight>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t/>
            </a:r>
            <a:endParaRPr sz="1500">
              <a:solidFill>
                <a:srgbClr val="23242A"/>
              </a:solidFill>
              <a:highlight>
                <a:srgbClr val="FFFFFF"/>
              </a:highlight>
              <a:latin typeface="Lato"/>
              <a:ea typeface="Lato"/>
              <a:cs typeface="Lato"/>
              <a:sym typeface="Lato"/>
            </a:endParaRPr>
          </a:p>
          <a:p>
            <a:pPr indent="0" lvl="0" marL="0" rtl="0" algn="l">
              <a:lnSpc>
                <a:spcPct val="100000"/>
              </a:lnSpc>
              <a:spcBef>
                <a:spcPts val="1200"/>
              </a:spcBef>
              <a:spcAft>
                <a:spcPts val="0"/>
              </a:spcAft>
              <a:buSzPts val="1100"/>
              <a:buNone/>
            </a:pPr>
            <a:r>
              <a:t/>
            </a:r>
            <a:endParaRPr sz="95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9818eb48c5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19818eb48c5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sz="1500">
                <a:solidFill>
                  <a:srgbClr val="23242A"/>
                </a:solidFill>
                <a:highlight>
                  <a:srgbClr val="FFFFFF"/>
                </a:highlight>
                <a:latin typeface="Lato"/>
                <a:ea typeface="Lato"/>
                <a:cs typeface="Lato"/>
                <a:sym typeface="Lato"/>
              </a:rPr>
              <a:t>Quali sono i paesi governati da una monarchia? Quante governatrici donne esistono? Come è stato distribuito il potere lungo gli anni nelle varie nazioni? Le risposte a tutte queste domande (e a molte di più) non sono altro che dati. </a:t>
            </a:r>
            <a:r>
              <a:rPr b="1" lang="it" sz="1500">
                <a:solidFill>
                  <a:srgbClr val="23242A"/>
                </a:solidFill>
                <a:highlight>
                  <a:srgbClr val="FFFFFF"/>
                </a:highlight>
                <a:latin typeface="Lato"/>
                <a:ea typeface="Lato"/>
                <a:cs typeface="Lato"/>
                <a:sym typeface="Lato"/>
              </a:rPr>
              <a:t>Tanti e potenzialmente subito-dimenticabili dati. </a:t>
            </a:r>
            <a:endParaRPr b="1" sz="1500">
              <a:solidFill>
                <a:srgbClr val="23242A"/>
              </a:solidFill>
              <a:highlight>
                <a:srgbClr val="FFFFFF"/>
              </a:highlight>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b="1" lang="it" sz="1500">
                <a:solidFill>
                  <a:srgbClr val="23242A"/>
                </a:solidFill>
                <a:highlight>
                  <a:srgbClr val="FFFFFF"/>
                </a:highlight>
                <a:latin typeface="Lato"/>
                <a:ea typeface="Lato"/>
                <a:cs typeface="Lato"/>
                <a:sym typeface="Lato"/>
              </a:rPr>
              <a:t>Ma la storia cambia se il protagonista diventi tu</a:t>
            </a:r>
            <a:r>
              <a:rPr lang="it" sz="1500">
                <a:solidFill>
                  <a:srgbClr val="23242A"/>
                </a:solidFill>
                <a:highlight>
                  <a:srgbClr val="FFFFFF"/>
                </a:highlight>
                <a:latin typeface="Lato"/>
                <a:ea typeface="Lato"/>
                <a:cs typeface="Lato"/>
                <a:sym typeface="Lato"/>
              </a:rPr>
              <a:t>: a quel punto è impossibile dimenticare.</a:t>
            </a:r>
            <a:endParaRPr sz="1500">
              <a:solidFill>
                <a:srgbClr val="23242A"/>
              </a:solidFill>
              <a:highlight>
                <a:srgbClr val="FFFFFF"/>
              </a:highlight>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it" sz="1500">
                <a:solidFill>
                  <a:srgbClr val="23242A"/>
                </a:solidFill>
                <a:highlight>
                  <a:srgbClr val="FFFFFF"/>
                </a:highlight>
                <a:latin typeface="Lato"/>
                <a:ea typeface="Lato"/>
                <a:cs typeface="Lato"/>
                <a:sym typeface="Lato"/>
              </a:rPr>
              <a:t>Ad esempio, io nel campo iniziare ho selezionato di essere una femmina di 27 anni Italiana, ed ecco uno dei dati che mi è apparso:</a:t>
            </a:r>
            <a:endParaRPr sz="1500">
              <a:solidFill>
                <a:srgbClr val="23242A"/>
              </a:solidFill>
              <a:highlight>
                <a:srgbClr val="FFFFFF"/>
              </a:highlight>
              <a:latin typeface="Lato"/>
              <a:ea typeface="Lato"/>
              <a:cs typeface="Lato"/>
              <a:sym typeface="Lato"/>
            </a:endParaRPr>
          </a:p>
          <a:p>
            <a:pPr indent="0" lvl="0" marL="0" rtl="0" algn="l">
              <a:lnSpc>
                <a:spcPct val="100000"/>
              </a:lnSpc>
              <a:spcBef>
                <a:spcPts val="1200"/>
              </a:spcBef>
              <a:spcAft>
                <a:spcPts val="0"/>
              </a:spcAft>
              <a:buSzPts val="1100"/>
              <a:buNone/>
            </a:pPr>
            <a:r>
              <a:t/>
            </a:r>
            <a:endParaRPr sz="95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9818eb48c5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19818eb48c5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sz="1500">
                <a:solidFill>
                  <a:srgbClr val="23242A"/>
                </a:solidFill>
                <a:highlight>
                  <a:srgbClr val="FFFFFF"/>
                </a:highlight>
                <a:latin typeface="Lato"/>
                <a:ea typeface="Lato"/>
                <a:cs typeface="Lato"/>
                <a:sym typeface="Lato"/>
              </a:rPr>
              <a:t>Anche qui,</a:t>
            </a:r>
            <a:r>
              <a:rPr b="1" lang="it" sz="1500">
                <a:solidFill>
                  <a:srgbClr val="23242A"/>
                </a:solidFill>
                <a:highlight>
                  <a:srgbClr val="FFFFFF"/>
                </a:highlight>
                <a:latin typeface="Lato"/>
                <a:ea typeface="Lato"/>
                <a:cs typeface="Lato"/>
                <a:sym typeface="Lato"/>
              </a:rPr>
              <a:t> la forza della narrazione sta nel trasformare cose che non ci riguardano </a:t>
            </a:r>
            <a:r>
              <a:rPr lang="it" sz="1500">
                <a:solidFill>
                  <a:srgbClr val="23242A"/>
                </a:solidFill>
                <a:highlight>
                  <a:srgbClr val="FFFFFF"/>
                </a:highlight>
                <a:latin typeface="Lato"/>
                <a:ea typeface="Lato"/>
                <a:cs typeface="Lato"/>
                <a:sym typeface="Lato"/>
              </a:rPr>
              <a:t>- o ci riguardano poco - </a:t>
            </a:r>
            <a:r>
              <a:rPr b="1" lang="it" sz="1500">
                <a:solidFill>
                  <a:srgbClr val="23242A"/>
                </a:solidFill>
                <a:highlight>
                  <a:srgbClr val="FFFFFF"/>
                </a:highlight>
                <a:latin typeface="Lato"/>
                <a:ea typeface="Lato"/>
                <a:cs typeface="Lato"/>
                <a:sym typeface="Lato"/>
              </a:rPr>
              <a:t>in elementi che hanno a che fare con noi.</a:t>
            </a:r>
            <a:r>
              <a:rPr lang="it" sz="1500">
                <a:solidFill>
                  <a:srgbClr val="23242A"/>
                </a:solidFill>
                <a:highlight>
                  <a:srgbClr val="FFFFFF"/>
                </a:highlight>
                <a:latin typeface="Lato"/>
                <a:ea typeface="Lato"/>
                <a:cs typeface="Lato"/>
                <a:sym typeface="Lato"/>
              </a:rPr>
              <a:t> </a:t>
            </a:r>
            <a:endParaRPr sz="1500">
              <a:solidFill>
                <a:srgbClr val="23242A"/>
              </a:solidFill>
              <a:highlight>
                <a:srgbClr val="FFFFFF"/>
              </a:highlight>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b="1" lang="it" sz="1500">
                <a:solidFill>
                  <a:srgbClr val="23242A"/>
                </a:solidFill>
                <a:highlight>
                  <a:srgbClr val="FFFFFF"/>
                </a:highlight>
                <a:latin typeface="Lato"/>
                <a:ea typeface="Lato"/>
                <a:cs typeface="Lato"/>
                <a:sym typeface="Lato"/>
              </a:rPr>
              <a:t>“You are the white dot”</a:t>
            </a:r>
            <a:r>
              <a:rPr lang="it" sz="1500">
                <a:solidFill>
                  <a:srgbClr val="23242A"/>
                </a:solidFill>
                <a:highlight>
                  <a:srgbClr val="FFFFFF"/>
                </a:highlight>
                <a:latin typeface="Lato"/>
                <a:ea typeface="Lato"/>
                <a:cs typeface="Lato"/>
                <a:sym typeface="Lato"/>
              </a:rPr>
              <a:t> è la frase che appare all’inizio dell’esperienza interattiva e personalizzata. Come a dire: tu sei questo, tutta la storia (e tutti i dati) che sto per raccontarti sono narrati dal tuo punto di vista.</a:t>
            </a:r>
            <a:endParaRPr sz="1500">
              <a:solidFill>
                <a:srgbClr val="23242A"/>
              </a:solidFill>
              <a:highlight>
                <a:srgbClr val="FFFFFF"/>
              </a:highlight>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it" sz="1500">
                <a:solidFill>
                  <a:srgbClr val="23242A"/>
                </a:solidFill>
                <a:highlight>
                  <a:srgbClr val="FFFFFF"/>
                </a:highlight>
                <a:latin typeface="Lato"/>
                <a:ea typeface="Lato"/>
                <a:cs typeface="Lato"/>
                <a:sym typeface="Lato"/>
              </a:rPr>
              <a:t>Io non mi dimentico facilmente di essere stata un pallino bianco per un giorno, e voi?</a:t>
            </a:r>
            <a:endParaRPr sz="1500">
              <a:solidFill>
                <a:srgbClr val="23242A"/>
              </a:solidFill>
              <a:highlight>
                <a:srgbClr val="FFFFFF"/>
              </a:highlight>
              <a:latin typeface="Lato"/>
              <a:ea typeface="Lato"/>
              <a:cs typeface="Lato"/>
              <a:sym typeface="Lato"/>
            </a:endParaRPr>
          </a:p>
          <a:p>
            <a:pPr indent="0" lvl="0" marL="0" rtl="0" algn="l">
              <a:lnSpc>
                <a:spcPct val="100000"/>
              </a:lnSpc>
              <a:spcBef>
                <a:spcPts val="1200"/>
              </a:spcBef>
              <a:spcAft>
                <a:spcPts val="0"/>
              </a:spcAft>
              <a:buSzPts val="1100"/>
              <a:buNone/>
            </a:pPr>
            <a:r>
              <a:t/>
            </a:r>
            <a:endParaRPr sz="950">
              <a:solidFill>
                <a:schemeClr val="dk1"/>
              </a:solidFill>
              <a:highlight>
                <a:srgbClr val="FFFFFF"/>
              </a:highlight>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sp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sp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p:nvPr/>
        </p:nvSpPr>
        <p:spPr>
          <a:xfrm>
            <a:off x="-93875" y="-85200"/>
            <a:ext cx="9237900" cy="5228700"/>
          </a:xfrm>
          <a:prstGeom prst="rect">
            <a:avLst/>
          </a:prstGeom>
          <a:solidFill>
            <a:srgbClr val="3341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5"/>
          <p:cNvSpPr txBox="1"/>
          <p:nvPr/>
        </p:nvSpPr>
        <p:spPr>
          <a:xfrm>
            <a:off x="-46925" y="286000"/>
            <a:ext cx="9144000" cy="1053900"/>
          </a:xfrm>
          <a:prstGeom prst="rect">
            <a:avLst/>
          </a:prstGeom>
          <a:noFill/>
          <a:ln>
            <a:noFill/>
          </a:ln>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5000"/>
              <a:buFont typeface="Arial"/>
              <a:buNone/>
            </a:pPr>
            <a:r>
              <a:rPr b="1" i="0" lang="it" sz="5000" u="none" cap="none" strike="noStrike">
                <a:solidFill>
                  <a:srgbClr val="FFFFFF"/>
                </a:solidFill>
                <a:latin typeface="Lato"/>
                <a:ea typeface="Lato"/>
                <a:cs typeface="Lato"/>
                <a:sym typeface="Lato"/>
              </a:rPr>
              <a:t>Data Visualization</a:t>
            </a:r>
            <a:endParaRPr b="1" i="0" sz="5000" u="none" cap="none" strike="noStrike">
              <a:solidFill>
                <a:srgbClr val="FFFFFF"/>
              </a:solidFill>
              <a:latin typeface="Lato"/>
              <a:ea typeface="Lato"/>
              <a:cs typeface="Lato"/>
              <a:sym typeface="Lato"/>
            </a:endParaRPr>
          </a:p>
        </p:txBody>
      </p:sp>
      <p:sp>
        <p:nvSpPr>
          <p:cNvPr id="101" name="Google Shape;101;p25"/>
          <p:cNvSpPr txBox="1"/>
          <p:nvPr/>
        </p:nvSpPr>
        <p:spPr>
          <a:xfrm>
            <a:off x="25" y="1184725"/>
            <a:ext cx="9144000" cy="5997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Lato"/>
              <a:ea typeface="Lato"/>
              <a:cs typeface="Lato"/>
              <a:sym typeface="Lato"/>
            </a:endParaRPr>
          </a:p>
        </p:txBody>
      </p:sp>
      <p:pic>
        <p:nvPicPr>
          <p:cNvPr id="102" name="Google Shape;102;p25"/>
          <p:cNvPicPr preferRelativeResize="0"/>
          <p:nvPr/>
        </p:nvPicPr>
        <p:blipFill rotWithShape="1">
          <a:blip r:embed="rId3">
            <a:alphaModFix/>
          </a:blip>
          <a:srcRect b="0" l="0" r="0" t="0"/>
          <a:stretch/>
        </p:blipFill>
        <p:spPr>
          <a:xfrm>
            <a:off x="3752625" y="4434200"/>
            <a:ext cx="1638725" cy="265225"/>
          </a:xfrm>
          <a:prstGeom prst="rect">
            <a:avLst/>
          </a:prstGeom>
          <a:noFill/>
          <a:ln>
            <a:noFill/>
          </a:ln>
        </p:spPr>
      </p:pic>
      <p:sp>
        <p:nvSpPr>
          <p:cNvPr id="103" name="Google Shape;103;p25"/>
          <p:cNvSpPr txBox="1"/>
          <p:nvPr/>
        </p:nvSpPr>
        <p:spPr>
          <a:xfrm>
            <a:off x="-46925" y="2374675"/>
            <a:ext cx="9144000" cy="538800"/>
          </a:xfrm>
          <a:prstGeom prst="rect">
            <a:avLst/>
          </a:prstGeom>
          <a:noFill/>
          <a:ln>
            <a:noFill/>
          </a:ln>
        </p:spPr>
        <p:txBody>
          <a:bodyPr anchorCtr="0" anchor="b" bIns="91425" lIns="91425" spcFirstLastPara="1" rIns="91425" wrap="square" tIns="91425">
            <a:normAutofit lnSpcReduction="20000"/>
          </a:bodyPr>
          <a:lstStyle/>
          <a:p>
            <a:pPr indent="0" lvl="0" marL="0" marR="0" rtl="0" algn="ctr">
              <a:lnSpc>
                <a:spcPct val="100000"/>
              </a:lnSpc>
              <a:spcBef>
                <a:spcPts val="0"/>
              </a:spcBef>
              <a:spcAft>
                <a:spcPts val="0"/>
              </a:spcAft>
              <a:buClr>
                <a:srgbClr val="000000"/>
              </a:buClr>
              <a:buSzPts val="2800"/>
              <a:buFont typeface="Arial"/>
              <a:buNone/>
            </a:pPr>
            <a:r>
              <a:rPr b="1" lang="it" sz="2800">
                <a:solidFill>
                  <a:srgbClr val="FFFFFF"/>
                </a:solidFill>
                <a:latin typeface="Lato"/>
                <a:ea typeface="Lato"/>
                <a:cs typeface="Lato"/>
                <a:sym typeface="Lato"/>
              </a:rPr>
              <a:t>Studio di visualizzazioni famose</a:t>
            </a:r>
            <a:endParaRPr b="1" i="0" sz="2800" u="none" cap="none" strike="noStrike">
              <a:solidFill>
                <a:srgbClr val="FFFFFF"/>
              </a:solidFill>
              <a:latin typeface="Lato"/>
              <a:ea typeface="Lato"/>
              <a:cs typeface="Lato"/>
              <a:sym typeface="Lato"/>
            </a:endParaRPr>
          </a:p>
        </p:txBody>
      </p:sp>
      <p:sp>
        <p:nvSpPr>
          <p:cNvPr id="104" name="Google Shape;104;p25"/>
          <p:cNvSpPr txBox="1"/>
          <p:nvPr/>
        </p:nvSpPr>
        <p:spPr>
          <a:xfrm>
            <a:off x="-93875" y="3824900"/>
            <a:ext cx="9237900" cy="639000"/>
          </a:xfrm>
          <a:prstGeom prst="rect">
            <a:avLst/>
          </a:prstGeom>
          <a:noFill/>
          <a:ln>
            <a:noFill/>
          </a:ln>
        </p:spPr>
        <p:txBody>
          <a:bodyPr anchorCtr="0" anchor="b"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140"/>
              <a:buFont typeface="Arial"/>
              <a:buNone/>
            </a:pPr>
            <a:r>
              <a:rPr b="0" i="0" lang="it" sz="1140" u="none" cap="none" strike="noStrike">
                <a:solidFill>
                  <a:srgbClr val="FFFFFF"/>
                </a:solidFill>
                <a:latin typeface="Lato"/>
                <a:ea typeface="Lato"/>
                <a:cs typeface="Lato"/>
                <a:sym typeface="Lato"/>
              </a:rPr>
              <a:t>presentato da</a:t>
            </a:r>
            <a:endParaRPr b="0" i="0" sz="1140" u="none" cap="none" strike="noStrike">
              <a:solidFill>
                <a:srgbClr val="FFFFFF"/>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640"/>
              <a:buFont typeface="Arial"/>
              <a:buNone/>
            </a:pPr>
            <a:r>
              <a:rPr b="0" i="0" lang="it" sz="1640" u="none" cap="none" strike="noStrike">
                <a:solidFill>
                  <a:srgbClr val="FFFFFF"/>
                </a:solidFill>
                <a:latin typeface="Lato"/>
                <a:ea typeface="Lato"/>
                <a:cs typeface="Lato"/>
                <a:sym typeface="Lato"/>
              </a:rPr>
              <a:t>Cristina D’Onorio De Meo</a:t>
            </a:r>
            <a:endParaRPr b="0" i="0" sz="1640" u="none" cap="none" strike="noStrike">
              <a:solidFill>
                <a:srgbClr val="FFFFFF"/>
              </a:solidFill>
              <a:latin typeface="Lato"/>
              <a:ea typeface="Lato"/>
              <a:cs typeface="Lato"/>
              <a:sym typeface="Lato"/>
            </a:endParaRPr>
          </a:p>
        </p:txBody>
      </p:sp>
      <p:sp>
        <p:nvSpPr>
          <p:cNvPr id="105" name="Google Shape;105;p25"/>
          <p:cNvSpPr txBox="1"/>
          <p:nvPr/>
        </p:nvSpPr>
        <p:spPr>
          <a:xfrm>
            <a:off x="-46937" y="1892288"/>
            <a:ext cx="9144000" cy="538800"/>
          </a:xfrm>
          <a:prstGeom prst="rect">
            <a:avLst/>
          </a:prstGeom>
          <a:noFill/>
          <a:ln>
            <a:noFill/>
          </a:ln>
        </p:spPr>
        <p:txBody>
          <a:bodyPr anchorCtr="0" anchor="b" bIns="91425" lIns="91425" spcFirstLastPara="1" rIns="91425" wrap="square" tIns="91425">
            <a:normAutofit lnSpcReduction="10000"/>
          </a:bodyPr>
          <a:lstStyle/>
          <a:p>
            <a:pPr indent="0" lvl="0" marL="0" marR="0" rtl="0" algn="ctr">
              <a:lnSpc>
                <a:spcPct val="100000"/>
              </a:lnSpc>
              <a:spcBef>
                <a:spcPts val="0"/>
              </a:spcBef>
              <a:spcAft>
                <a:spcPts val="0"/>
              </a:spcAft>
              <a:buClr>
                <a:srgbClr val="000000"/>
              </a:buClr>
              <a:buSzPts val="2400"/>
              <a:buFont typeface="Arial"/>
              <a:buNone/>
            </a:pPr>
            <a:r>
              <a:rPr lang="it" sz="2400">
                <a:solidFill>
                  <a:srgbClr val="FFFFFF"/>
                </a:solidFill>
                <a:latin typeface="Lato Light"/>
                <a:ea typeface="Lato Light"/>
                <a:cs typeface="Lato Light"/>
                <a:sym typeface="Lato Light"/>
              </a:rPr>
              <a:t>Storytelling</a:t>
            </a:r>
            <a:endParaRPr b="0" i="0" sz="2400" u="none" cap="none" strike="noStrike">
              <a:solidFill>
                <a:srgbClr val="FFFFFF"/>
              </a:solidFill>
              <a:latin typeface="Lato Light"/>
              <a:ea typeface="Lato Light"/>
              <a:cs typeface="Lato Light"/>
              <a:sym typeface="La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6"/>
          <p:cNvSpPr/>
          <p:nvPr/>
        </p:nvSpPr>
        <p:spPr>
          <a:xfrm>
            <a:off x="-14625" y="4748600"/>
            <a:ext cx="9158700" cy="394800"/>
          </a:xfrm>
          <a:prstGeom prst="rect">
            <a:avLst/>
          </a:prstGeom>
          <a:solidFill>
            <a:srgbClr val="3341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1" name="Google Shape;111;p26"/>
          <p:cNvPicPr preferRelativeResize="0"/>
          <p:nvPr/>
        </p:nvPicPr>
        <p:blipFill rotWithShape="1">
          <a:blip r:embed="rId3">
            <a:alphaModFix/>
          </a:blip>
          <a:srcRect b="0" l="0" r="0" t="0"/>
          <a:stretch/>
        </p:blipFill>
        <p:spPr>
          <a:xfrm>
            <a:off x="110750" y="4830849"/>
            <a:ext cx="1410350" cy="228250"/>
          </a:xfrm>
          <a:prstGeom prst="rect">
            <a:avLst/>
          </a:prstGeom>
          <a:noFill/>
          <a:ln>
            <a:noFill/>
          </a:ln>
        </p:spPr>
      </p:pic>
      <p:sp>
        <p:nvSpPr>
          <p:cNvPr id="112" name="Google Shape;112;p26"/>
          <p:cNvSpPr/>
          <p:nvPr/>
        </p:nvSpPr>
        <p:spPr>
          <a:xfrm>
            <a:off x="6741425" y="3188975"/>
            <a:ext cx="2402700" cy="155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6"/>
          <p:cNvSpPr txBox="1"/>
          <p:nvPr>
            <p:ph type="title"/>
          </p:nvPr>
        </p:nvSpPr>
        <p:spPr>
          <a:xfrm>
            <a:off x="6998550" y="250422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1100"/>
              <a:buNone/>
            </a:pPr>
            <a:r>
              <a:t/>
            </a:r>
            <a:endParaRPr b="1" sz="1200">
              <a:latin typeface="Lato"/>
              <a:ea typeface="Lato"/>
              <a:cs typeface="Lato"/>
              <a:sym typeface="Lato"/>
            </a:endParaRPr>
          </a:p>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114" name="Google Shape;114;p26"/>
          <p:cNvSpPr txBox="1"/>
          <p:nvPr>
            <p:ph type="title"/>
          </p:nvPr>
        </p:nvSpPr>
        <p:spPr>
          <a:xfrm>
            <a:off x="6998550" y="381807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1100"/>
              <a:buNone/>
            </a:pPr>
            <a:r>
              <a:rPr b="1" lang="it" sz="1200">
                <a:latin typeface="Lato"/>
                <a:ea typeface="Lato"/>
                <a:cs typeface="Lato"/>
                <a:sym typeface="Lato"/>
              </a:rPr>
              <a:t>VIDEO DA SEDUTO</a:t>
            </a:r>
            <a:endParaRPr b="1" sz="1200">
              <a:latin typeface="Lato"/>
              <a:ea typeface="Lato"/>
              <a:cs typeface="Lato"/>
              <a:sym typeface="Lato"/>
            </a:endParaRPr>
          </a:p>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115" name="Google Shape;115;p26"/>
          <p:cNvSpPr txBox="1"/>
          <p:nvPr>
            <p:ph type="title"/>
          </p:nvPr>
        </p:nvSpPr>
        <p:spPr>
          <a:xfrm>
            <a:off x="1506515" y="4088575"/>
            <a:ext cx="3458400" cy="415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990"/>
              <a:buNone/>
            </a:pPr>
            <a:r>
              <a:rPr b="1" lang="it" sz="1500">
                <a:solidFill>
                  <a:srgbClr val="37474F"/>
                </a:solidFill>
                <a:latin typeface="Lato"/>
                <a:ea typeface="Lato"/>
                <a:cs typeface="Lato"/>
                <a:sym typeface="Lato"/>
              </a:rPr>
              <a:t>Mappa dell’epidemia di colera - Londra</a:t>
            </a:r>
            <a:endParaRPr b="1" sz="1500">
              <a:solidFill>
                <a:srgbClr val="37474F"/>
              </a:solidFill>
              <a:latin typeface="Lato"/>
              <a:ea typeface="Lato"/>
              <a:cs typeface="Lato"/>
              <a:sym typeface="Lato"/>
            </a:endParaRPr>
          </a:p>
        </p:txBody>
      </p:sp>
      <p:sp>
        <p:nvSpPr>
          <p:cNvPr id="116" name="Google Shape;116;p26"/>
          <p:cNvSpPr txBox="1"/>
          <p:nvPr>
            <p:ph type="title"/>
          </p:nvPr>
        </p:nvSpPr>
        <p:spPr>
          <a:xfrm>
            <a:off x="311700" y="1836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it" sz="2420">
                <a:solidFill>
                  <a:srgbClr val="45818E"/>
                </a:solidFill>
                <a:latin typeface="Lato Black"/>
                <a:ea typeface="Lato Black"/>
                <a:cs typeface="Lato Black"/>
                <a:sym typeface="Lato Black"/>
              </a:rPr>
              <a:t>Esempi</a:t>
            </a:r>
            <a:endParaRPr sz="2420">
              <a:solidFill>
                <a:srgbClr val="45818E"/>
              </a:solidFill>
              <a:latin typeface="Lato Black"/>
              <a:ea typeface="Lato Black"/>
              <a:cs typeface="Lato Black"/>
              <a:sym typeface="Lato Black"/>
            </a:endParaRPr>
          </a:p>
        </p:txBody>
      </p:sp>
      <p:pic>
        <p:nvPicPr>
          <p:cNvPr id="117" name="Google Shape;117;p26"/>
          <p:cNvPicPr preferRelativeResize="0"/>
          <p:nvPr/>
        </p:nvPicPr>
        <p:blipFill rotWithShape="1">
          <a:blip r:embed="rId4">
            <a:alphaModFix/>
          </a:blip>
          <a:srcRect b="0" l="0" r="0" t="0"/>
          <a:stretch/>
        </p:blipFill>
        <p:spPr>
          <a:xfrm>
            <a:off x="1066000" y="756350"/>
            <a:ext cx="4339425" cy="3256749"/>
          </a:xfrm>
          <a:prstGeom prst="rect">
            <a:avLst/>
          </a:prstGeom>
          <a:noFill/>
          <a:ln>
            <a:noFill/>
          </a:ln>
        </p:spPr>
      </p:pic>
      <p:sp>
        <p:nvSpPr>
          <p:cNvPr id="118" name="Google Shape;118;p26"/>
          <p:cNvSpPr txBox="1"/>
          <p:nvPr/>
        </p:nvSpPr>
        <p:spPr>
          <a:xfrm>
            <a:off x="4915300" y="4748600"/>
            <a:ext cx="42288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400"/>
              <a:buFont typeface="Arial"/>
              <a:buNone/>
            </a:pPr>
            <a:r>
              <a:rPr b="1" lang="it">
                <a:solidFill>
                  <a:schemeClr val="lt1"/>
                </a:solidFill>
                <a:latin typeface="Lato"/>
                <a:ea typeface="Lato"/>
                <a:cs typeface="Lato"/>
                <a:sym typeface="Lato"/>
              </a:rPr>
              <a:t>Studio di visualizzazioni famose</a:t>
            </a:r>
            <a:endParaRPr b="1">
              <a:solidFill>
                <a:schemeClr val="lt1"/>
              </a:solidFill>
              <a:latin typeface="Lato"/>
              <a:ea typeface="Lato"/>
              <a:cs typeface="Lato"/>
              <a:sym typeface="Lato"/>
            </a:endParaRPr>
          </a:p>
          <a:p>
            <a:pPr indent="0" lvl="0" marL="0" rtl="0" algn="r">
              <a:spcBef>
                <a:spcPts val="0"/>
              </a:spcBef>
              <a:spcAft>
                <a:spcPts val="0"/>
              </a:spcAft>
              <a:buClr>
                <a:schemeClr val="dk1"/>
              </a:buClr>
              <a:buSzPts val="1400"/>
              <a:buFont typeface="Arial"/>
              <a:buNone/>
            </a:pPr>
            <a:r>
              <a:t/>
            </a:r>
            <a:endParaRPr b="1">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7"/>
          <p:cNvSpPr/>
          <p:nvPr/>
        </p:nvSpPr>
        <p:spPr>
          <a:xfrm>
            <a:off x="-14625" y="4748600"/>
            <a:ext cx="9158700" cy="394800"/>
          </a:xfrm>
          <a:prstGeom prst="rect">
            <a:avLst/>
          </a:prstGeom>
          <a:solidFill>
            <a:srgbClr val="3341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 name="Google Shape;124;p27"/>
          <p:cNvPicPr preferRelativeResize="0"/>
          <p:nvPr/>
        </p:nvPicPr>
        <p:blipFill rotWithShape="1">
          <a:blip r:embed="rId3">
            <a:alphaModFix/>
          </a:blip>
          <a:srcRect b="0" l="0" r="0" t="0"/>
          <a:stretch/>
        </p:blipFill>
        <p:spPr>
          <a:xfrm>
            <a:off x="110750" y="4830849"/>
            <a:ext cx="1410350" cy="228250"/>
          </a:xfrm>
          <a:prstGeom prst="rect">
            <a:avLst/>
          </a:prstGeom>
          <a:noFill/>
          <a:ln>
            <a:noFill/>
          </a:ln>
        </p:spPr>
      </p:pic>
      <p:sp>
        <p:nvSpPr>
          <p:cNvPr id="125" name="Google Shape;125;p27"/>
          <p:cNvSpPr/>
          <p:nvPr/>
        </p:nvSpPr>
        <p:spPr>
          <a:xfrm>
            <a:off x="6741425" y="3188975"/>
            <a:ext cx="2402700" cy="155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7"/>
          <p:cNvSpPr txBox="1"/>
          <p:nvPr>
            <p:ph type="title"/>
          </p:nvPr>
        </p:nvSpPr>
        <p:spPr>
          <a:xfrm>
            <a:off x="6998550" y="250422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127" name="Google Shape;127;p27"/>
          <p:cNvSpPr txBox="1"/>
          <p:nvPr>
            <p:ph type="title"/>
          </p:nvPr>
        </p:nvSpPr>
        <p:spPr>
          <a:xfrm>
            <a:off x="6998550" y="381807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1100"/>
              <a:buNone/>
            </a:pPr>
            <a:r>
              <a:rPr b="1" lang="it" sz="1200">
                <a:latin typeface="Lato"/>
                <a:ea typeface="Lato"/>
                <a:cs typeface="Lato"/>
                <a:sym typeface="Lato"/>
              </a:rPr>
              <a:t>VIDEO DA SEDUTO</a:t>
            </a:r>
            <a:endParaRPr b="1" sz="1200">
              <a:latin typeface="Lato"/>
              <a:ea typeface="Lato"/>
              <a:cs typeface="Lato"/>
              <a:sym typeface="Lato"/>
            </a:endParaRPr>
          </a:p>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128" name="Google Shape;128;p27"/>
          <p:cNvSpPr txBox="1"/>
          <p:nvPr>
            <p:ph type="title"/>
          </p:nvPr>
        </p:nvSpPr>
        <p:spPr>
          <a:xfrm>
            <a:off x="1199925" y="4088575"/>
            <a:ext cx="4071600" cy="415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990"/>
              <a:buNone/>
            </a:pPr>
            <a:r>
              <a:rPr b="1" lang="it" sz="1500">
                <a:solidFill>
                  <a:srgbClr val="37474F"/>
                </a:solidFill>
                <a:latin typeface="Lato"/>
                <a:ea typeface="Lato"/>
                <a:cs typeface="Lato"/>
                <a:sym typeface="Lato"/>
              </a:rPr>
              <a:t>Cause della mortalità nella guerra in Crimea</a:t>
            </a:r>
            <a:endParaRPr b="1" sz="1500">
              <a:solidFill>
                <a:srgbClr val="37474F"/>
              </a:solidFill>
              <a:latin typeface="Lato"/>
              <a:ea typeface="Lato"/>
              <a:cs typeface="Lato"/>
              <a:sym typeface="Lato"/>
            </a:endParaRPr>
          </a:p>
        </p:txBody>
      </p:sp>
      <p:sp>
        <p:nvSpPr>
          <p:cNvPr id="129" name="Google Shape;129;p27"/>
          <p:cNvSpPr txBox="1"/>
          <p:nvPr>
            <p:ph type="title"/>
          </p:nvPr>
        </p:nvSpPr>
        <p:spPr>
          <a:xfrm>
            <a:off x="311700" y="1836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it" sz="2420">
                <a:solidFill>
                  <a:srgbClr val="45818E"/>
                </a:solidFill>
                <a:latin typeface="Lato Black"/>
                <a:ea typeface="Lato Black"/>
                <a:cs typeface="Lato Black"/>
                <a:sym typeface="Lato Black"/>
              </a:rPr>
              <a:t>Esempi</a:t>
            </a:r>
            <a:endParaRPr sz="2420">
              <a:solidFill>
                <a:srgbClr val="45818E"/>
              </a:solidFill>
              <a:latin typeface="Lato Black"/>
              <a:ea typeface="Lato Black"/>
              <a:cs typeface="Lato Black"/>
              <a:sym typeface="Lato Black"/>
            </a:endParaRPr>
          </a:p>
        </p:txBody>
      </p:sp>
      <p:pic>
        <p:nvPicPr>
          <p:cNvPr id="130" name="Google Shape;130;p27"/>
          <p:cNvPicPr preferRelativeResize="0"/>
          <p:nvPr/>
        </p:nvPicPr>
        <p:blipFill rotWithShape="1">
          <a:blip r:embed="rId4">
            <a:alphaModFix/>
          </a:blip>
          <a:srcRect b="0" l="0" r="0" t="0"/>
          <a:stretch/>
        </p:blipFill>
        <p:spPr>
          <a:xfrm>
            <a:off x="827275" y="973150"/>
            <a:ext cx="4816905" cy="3027425"/>
          </a:xfrm>
          <a:prstGeom prst="rect">
            <a:avLst/>
          </a:prstGeom>
          <a:noFill/>
          <a:ln>
            <a:noFill/>
          </a:ln>
        </p:spPr>
      </p:pic>
      <p:sp>
        <p:nvSpPr>
          <p:cNvPr id="131" name="Google Shape;131;p27"/>
          <p:cNvSpPr txBox="1"/>
          <p:nvPr/>
        </p:nvSpPr>
        <p:spPr>
          <a:xfrm>
            <a:off x="4915300" y="4748600"/>
            <a:ext cx="42288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400"/>
              <a:buFont typeface="Arial"/>
              <a:buNone/>
            </a:pPr>
            <a:r>
              <a:rPr b="1" lang="it">
                <a:solidFill>
                  <a:schemeClr val="lt1"/>
                </a:solidFill>
                <a:latin typeface="Lato"/>
                <a:ea typeface="Lato"/>
                <a:cs typeface="Lato"/>
                <a:sym typeface="Lato"/>
              </a:rPr>
              <a:t>Studio di visualizzazioni famose</a:t>
            </a:r>
            <a:endParaRPr b="1">
              <a:solidFill>
                <a:schemeClr val="lt1"/>
              </a:solidFill>
              <a:latin typeface="Lato"/>
              <a:ea typeface="Lato"/>
              <a:cs typeface="Lato"/>
              <a:sym typeface="Lato"/>
            </a:endParaRPr>
          </a:p>
          <a:p>
            <a:pPr indent="0" lvl="0" marL="0" marR="0" rtl="0" algn="r">
              <a:lnSpc>
                <a:spcPct val="100000"/>
              </a:lnSpc>
              <a:spcBef>
                <a:spcPts val="0"/>
              </a:spcBef>
              <a:spcAft>
                <a:spcPts val="0"/>
              </a:spcAft>
              <a:buClr>
                <a:srgbClr val="000000"/>
              </a:buClr>
              <a:buSzPts val="1400"/>
              <a:buFont typeface="Arial"/>
              <a:buNone/>
            </a:pPr>
            <a:r>
              <a:t/>
            </a:r>
            <a:endParaRPr b="1">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8"/>
          <p:cNvSpPr/>
          <p:nvPr/>
        </p:nvSpPr>
        <p:spPr>
          <a:xfrm>
            <a:off x="-14625" y="4748600"/>
            <a:ext cx="9158700" cy="394800"/>
          </a:xfrm>
          <a:prstGeom prst="rect">
            <a:avLst/>
          </a:prstGeom>
          <a:solidFill>
            <a:srgbClr val="3341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7" name="Google Shape;137;p28"/>
          <p:cNvPicPr preferRelativeResize="0"/>
          <p:nvPr/>
        </p:nvPicPr>
        <p:blipFill rotWithShape="1">
          <a:blip r:embed="rId3">
            <a:alphaModFix/>
          </a:blip>
          <a:srcRect b="0" l="0" r="0" t="0"/>
          <a:stretch/>
        </p:blipFill>
        <p:spPr>
          <a:xfrm>
            <a:off x="110750" y="4830849"/>
            <a:ext cx="1410350" cy="228250"/>
          </a:xfrm>
          <a:prstGeom prst="rect">
            <a:avLst/>
          </a:prstGeom>
          <a:noFill/>
          <a:ln>
            <a:noFill/>
          </a:ln>
        </p:spPr>
      </p:pic>
      <p:sp>
        <p:nvSpPr>
          <p:cNvPr id="138" name="Google Shape;138;p28"/>
          <p:cNvSpPr txBox="1"/>
          <p:nvPr/>
        </p:nvSpPr>
        <p:spPr>
          <a:xfrm>
            <a:off x="4915300" y="4748600"/>
            <a:ext cx="42288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400"/>
              <a:buFont typeface="Arial"/>
              <a:buNone/>
            </a:pPr>
            <a:r>
              <a:rPr b="1" lang="it">
                <a:solidFill>
                  <a:schemeClr val="lt1"/>
                </a:solidFill>
                <a:latin typeface="Lato"/>
                <a:ea typeface="Lato"/>
                <a:cs typeface="Lato"/>
                <a:sym typeface="Lato"/>
              </a:rPr>
              <a:t>Studio di visualizzazioni famose</a:t>
            </a:r>
            <a:endParaRPr b="1">
              <a:solidFill>
                <a:schemeClr val="lt1"/>
              </a:solidFill>
              <a:latin typeface="Lato"/>
              <a:ea typeface="Lato"/>
              <a:cs typeface="Lato"/>
              <a:sym typeface="Lato"/>
            </a:endParaRPr>
          </a:p>
          <a:p>
            <a:pPr indent="0" lvl="0" marL="0" marR="0" rtl="0" algn="r">
              <a:lnSpc>
                <a:spcPct val="100000"/>
              </a:lnSpc>
              <a:spcBef>
                <a:spcPts val="0"/>
              </a:spcBef>
              <a:spcAft>
                <a:spcPts val="0"/>
              </a:spcAft>
              <a:buClr>
                <a:srgbClr val="000000"/>
              </a:buClr>
              <a:buSzPts val="1400"/>
              <a:buFont typeface="Arial"/>
              <a:buNone/>
            </a:pPr>
            <a:r>
              <a:t/>
            </a:r>
            <a:endParaRPr b="1">
              <a:solidFill>
                <a:srgbClr val="FFFFFF"/>
              </a:solidFill>
              <a:latin typeface="Lato"/>
              <a:ea typeface="Lato"/>
              <a:cs typeface="Lato"/>
              <a:sym typeface="Lato"/>
            </a:endParaRPr>
          </a:p>
        </p:txBody>
      </p:sp>
      <p:sp>
        <p:nvSpPr>
          <p:cNvPr id="139" name="Google Shape;139;p28"/>
          <p:cNvSpPr/>
          <p:nvPr/>
        </p:nvSpPr>
        <p:spPr>
          <a:xfrm>
            <a:off x="6741425" y="3188975"/>
            <a:ext cx="2402700" cy="155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8"/>
          <p:cNvSpPr txBox="1"/>
          <p:nvPr>
            <p:ph type="title"/>
          </p:nvPr>
        </p:nvSpPr>
        <p:spPr>
          <a:xfrm>
            <a:off x="6998550" y="250422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141" name="Google Shape;141;p28"/>
          <p:cNvSpPr txBox="1"/>
          <p:nvPr>
            <p:ph type="title"/>
          </p:nvPr>
        </p:nvSpPr>
        <p:spPr>
          <a:xfrm>
            <a:off x="6998550" y="381807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1100"/>
              <a:buNone/>
            </a:pPr>
            <a:r>
              <a:rPr b="1" lang="it" sz="1200">
                <a:latin typeface="Lato"/>
                <a:ea typeface="Lato"/>
                <a:cs typeface="Lato"/>
                <a:sym typeface="Lato"/>
              </a:rPr>
              <a:t>VIDEO DA SEDUTO</a:t>
            </a:r>
            <a:endParaRPr b="1" sz="1200">
              <a:latin typeface="Lato"/>
              <a:ea typeface="Lato"/>
              <a:cs typeface="Lato"/>
              <a:sym typeface="Lato"/>
            </a:endParaRPr>
          </a:p>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142" name="Google Shape;142;p28"/>
          <p:cNvSpPr txBox="1"/>
          <p:nvPr>
            <p:ph type="title"/>
          </p:nvPr>
        </p:nvSpPr>
        <p:spPr>
          <a:xfrm>
            <a:off x="1597165" y="3915525"/>
            <a:ext cx="3458400" cy="661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990"/>
              <a:buNone/>
            </a:pPr>
            <a:r>
              <a:rPr b="1" lang="it" sz="1600">
                <a:solidFill>
                  <a:srgbClr val="37474F"/>
                </a:solidFill>
                <a:latin typeface="Lato"/>
                <a:ea typeface="Lato"/>
                <a:cs typeface="Lato"/>
                <a:sym typeface="Lato"/>
              </a:rPr>
              <a:t>Mappa della marcia di Napoleone</a:t>
            </a:r>
            <a:endParaRPr b="1" sz="1400">
              <a:solidFill>
                <a:srgbClr val="37474F"/>
              </a:solidFill>
              <a:latin typeface="Lato"/>
              <a:ea typeface="Lato"/>
              <a:cs typeface="Lato"/>
              <a:sym typeface="Lato"/>
            </a:endParaRPr>
          </a:p>
          <a:p>
            <a:pPr indent="0" lvl="0" marL="0" rtl="0" algn="ctr">
              <a:lnSpc>
                <a:spcPct val="100000"/>
              </a:lnSpc>
              <a:spcBef>
                <a:spcPts val="0"/>
              </a:spcBef>
              <a:spcAft>
                <a:spcPts val="0"/>
              </a:spcAft>
              <a:buSzPts val="990"/>
              <a:buNone/>
            </a:pPr>
            <a:r>
              <a:t/>
            </a:r>
            <a:endParaRPr sz="1500">
              <a:latin typeface="Lato"/>
              <a:ea typeface="Lato"/>
              <a:cs typeface="Lato"/>
              <a:sym typeface="Lato"/>
            </a:endParaRPr>
          </a:p>
        </p:txBody>
      </p:sp>
      <p:pic>
        <p:nvPicPr>
          <p:cNvPr id="143" name="Google Shape;143;p28"/>
          <p:cNvPicPr preferRelativeResize="0"/>
          <p:nvPr/>
        </p:nvPicPr>
        <p:blipFill rotWithShape="1">
          <a:blip r:embed="rId4">
            <a:alphaModFix/>
          </a:blip>
          <a:srcRect b="0" l="0" r="0" t="0"/>
          <a:stretch/>
        </p:blipFill>
        <p:spPr>
          <a:xfrm>
            <a:off x="0" y="745050"/>
            <a:ext cx="6652752" cy="3170475"/>
          </a:xfrm>
          <a:prstGeom prst="rect">
            <a:avLst/>
          </a:prstGeom>
          <a:noFill/>
          <a:ln>
            <a:noFill/>
          </a:ln>
        </p:spPr>
      </p:pic>
      <p:sp>
        <p:nvSpPr>
          <p:cNvPr id="144" name="Google Shape;144;p28"/>
          <p:cNvSpPr txBox="1"/>
          <p:nvPr>
            <p:ph type="title"/>
          </p:nvPr>
        </p:nvSpPr>
        <p:spPr>
          <a:xfrm>
            <a:off x="311700" y="1836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it" sz="2420">
                <a:solidFill>
                  <a:srgbClr val="45818E"/>
                </a:solidFill>
                <a:latin typeface="Lato Black"/>
                <a:ea typeface="Lato Black"/>
                <a:cs typeface="Lato Black"/>
                <a:sym typeface="Lato Black"/>
              </a:rPr>
              <a:t>Esempi</a:t>
            </a:r>
            <a:endParaRPr sz="2420">
              <a:solidFill>
                <a:srgbClr val="45818E"/>
              </a:solidFill>
              <a:latin typeface="Lato Black"/>
              <a:ea typeface="Lato Black"/>
              <a:cs typeface="Lato Black"/>
              <a:sym typeface="Lato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9"/>
          <p:cNvSpPr/>
          <p:nvPr/>
        </p:nvSpPr>
        <p:spPr>
          <a:xfrm>
            <a:off x="-14625" y="4748600"/>
            <a:ext cx="9158700" cy="394800"/>
          </a:xfrm>
          <a:prstGeom prst="rect">
            <a:avLst/>
          </a:prstGeom>
          <a:solidFill>
            <a:srgbClr val="3341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0" name="Google Shape;150;p29"/>
          <p:cNvPicPr preferRelativeResize="0"/>
          <p:nvPr/>
        </p:nvPicPr>
        <p:blipFill rotWithShape="1">
          <a:blip r:embed="rId3">
            <a:alphaModFix/>
          </a:blip>
          <a:srcRect b="0" l="0" r="0" t="0"/>
          <a:stretch/>
        </p:blipFill>
        <p:spPr>
          <a:xfrm>
            <a:off x="110750" y="4830849"/>
            <a:ext cx="1410350" cy="228250"/>
          </a:xfrm>
          <a:prstGeom prst="rect">
            <a:avLst/>
          </a:prstGeom>
          <a:noFill/>
          <a:ln>
            <a:noFill/>
          </a:ln>
        </p:spPr>
      </p:pic>
      <p:sp>
        <p:nvSpPr>
          <p:cNvPr id="151" name="Google Shape;151;p29"/>
          <p:cNvSpPr txBox="1"/>
          <p:nvPr/>
        </p:nvSpPr>
        <p:spPr>
          <a:xfrm>
            <a:off x="4915300" y="4748600"/>
            <a:ext cx="42288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400"/>
              <a:buFont typeface="Arial"/>
              <a:buNone/>
            </a:pPr>
            <a:r>
              <a:rPr b="1" lang="it">
                <a:solidFill>
                  <a:schemeClr val="lt1"/>
                </a:solidFill>
                <a:latin typeface="Lato"/>
                <a:ea typeface="Lato"/>
                <a:cs typeface="Lato"/>
                <a:sym typeface="Lato"/>
              </a:rPr>
              <a:t>Studio di visualizzazioni famose</a:t>
            </a:r>
            <a:endParaRPr b="1">
              <a:solidFill>
                <a:schemeClr val="lt1"/>
              </a:solidFill>
              <a:latin typeface="Lato"/>
              <a:ea typeface="Lato"/>
              <a:cs typeface="Lato"/>
              <a:sym typeface="Lato"/>
            </a:endParaRPr>
          </a:p>
          <a:p>
            <a:pPr indent="0" lvl="0" marL="0" marR="0" rtl="0" algn="r">
              <a:lnSpc>
                <a:spcPct val="100000"/>
              </a:lnSpc>
              <a:spcBef>
                <a:spcPts val="0"/>
              </a:spcBef>
              <a:spcAft>
                <a:spcPts val="0"/>
              </a:spcAft>
              <a:buClr>
                <a:srgbClr val="000000"/>
              </a:buClr>
              <a:buSzPts val="1400"/>
              <a:buFont typeface="Arial"/>
              <a:buNone/>
            </a:pPr>
            <a:r>
              <a:t/>
            </a:r>
            <a:endParaRPr b="1">
              <a:solidFill>
                <a:srgbClr val="FFFFFF"/>
              </a:solidFill>
              <a:latin typeface="Lato"/>
              <a:ea typeface="Lato"/>
              <a:cs typeface="Lato"/>
              <a:sym typeface="Lato"/>
            </a:endParaRPr>
          </a:p>
        </p:txBody>
      </p:sp>
      <p:sp>
        <p:nvSpPr>
          <p:cNvPr id="152" name="Google Shape;152;p29"/>
          <p:cNvSpPr/>
          <p:nvPr/>
        </p:nvSpPr>
        <p:spPr>
          <a:xfrm>
            <a:off x="6741425" y="3188975"/>
            <a:ext cx="2402700" cy="155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9"/>
          <p:cNvSpPr txBox="1"/>
          <p:nvPr>
            <p:ph type="title"/>
          </p:nvPr>
        </p:nvSpPr>
        <p:spPr>
          <a:xfrm>
            <a:off x="6998550" y="250422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154" name="Google Shape;154;p29"/>
          <p:cNvSpPr txBox="1"/>
          <p:nvPr>
            <p:ph type="title"/>
          </p:nvPr>
        </p:nvSpPr>
        <p:spPr>
          <a:xfrm>
            <a:off x="6998550" y="381807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1100"/>
              <a:buNone/>
            </a:pPr>
            <a:r>
              <a:rPr b="1" lang="it" sz="1200">
                <a:latin typeface="Lato"/>
                <a:ea typeface="Lato"/>
                <a:cs typeface="Lato"/>
                <a:sym typeface="Lato"/>
              </a:rPr>
              <a:t>VIDEO DA SEDUTO</a:t>
            </a:r>
            <a:endParaRPr b="1" sz="1200">
              <a:latin typeface="Lato"/>
              <a:ea typeface="Lato"/>
              <a:cs typeface="Lato"/>
              <a:sym typeface="Lato"/>
            </a:endParaRPr>
          </a:p>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155" name="Google Shape;155;p29"/>
          <p:cNvSpPr txBox="1"/>
          <p:nvPr>
            <p:ph type="title"/>
          </p:nvPr>
        </p:nvSpPr>
        <p:spPr>
          <a:xfrm>
            <a:off x="755378" y="3879850"/>
            <a:ext cx="4602000" cy="908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990"/>
              <a:buNone/>
            </a:pPr>
            <a:r>
              <a:rPr b="1" lang="it" sz="1600">
                <a:solidFill>
                  <a:srgbClr val="37474F"/>
                </a:solidFill>
                <a:latin typeface="Lato"/>
                <a:ea typeface="Lato"/>
                <a:cs typeface="Lato"/>
                <a:sym typeface="Lato"/>
              </a:rPr>
              <a:t>Stiamo perdendo le vittime di violenza sessuale?</a:t>
            </a:r>
            <a:endParaRPr b="1" sz="1600">
              <a:solidFill>
                <a:srgbClr val="37474F"/>
              </a:solidFill>
              <a:latin typeface="Lato"/>
              <a:ea typeface="Lato"/>
              <a:cs typeface="Lato"/>
              <a:sym typeface="Lato"/>
            </a:endParaRPr>
          </a:p>
          <a:p>
            <a:pPr indent="0" lvl="0" marL="0" rtl="0" algn="l">
              <a:lnSpc>
                <a:spcPct val="100000"/>
              </a:lnSpc>
              <a:spcBef>
                <a:spcPts val="0"/>
              </a:spcBef>
              <a:spcAft>
                <a:spcPts val="0"/>
              </a:spcAft>
              <a:buSzPts val="990"/>
              <a:buNone/>
            </a:pPr>
            <a:r>
              <a:t/>
            </a:r>
            <a:endParaRPr b="1" sz="1600">
              <a:solidFill>
                <a:srgbClr val="37474F"/>
              </a:solidFill>
              <a:latin typeface="Lato"/>
              <a:ea typeface="Lato"/>
              <a:cs typeface="Lato"/>
              <a:sym typeface="Lato"/>
            </a:endParaRPr>
          </a:p>
          <a:p>
            <a:pPr indent="0" lvl="0" marL="0" rtl="0" algn="ctr">
              <a:lnSpc>
                <a:spcPct val="100000"/>
              </a:lnSpc>
              <a:spcBef>
                <a:spcPts val="0"/>
              </a:spcBef>
              <a:spcAft>
                <a:spcPts val="0"/>
              </a:spcAft>
              <a:buSzPts val="990"/>
              <a:buNone/>
            </a:pPr>
            <a:r>
              <a:t/>
            </a:r>
            <a:endParaRPr sz="1500">
              <a:latin typeface="Lato"/>
              <a:ea typeface="Lato"/>
              <a:cs typeface="Lato"/>
              <a:sym typeface="Lato"/>
            </a:endParaRPr>
          </a:p>
        </p:txBody>
      </p:sp>
      <p:sp>
        <p:nvSpPr>
          <p:cNvPr id="156" name="Google Shape;156;p29"/>
          <p:cNvSpPr txBox="1"/>
          <p:nvPr>
            <p:ph type="title"/>
          </p:nvPr>
        </p:nvSpPr>
        <p:spPr>
          <a:xfrm>
            <a:off x="311700" y="1836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it" sz="2420">
                <a:solidFill>
                  <a:srgbClr val="45818E"/>
                </a:solidFill>
                <a:latin typeface="Lato Black"/>
                <a:ea typeface="Lato Black"/>
                <a:cs typeface="Lato Black"/>
                <a:sym typeface="Lato Black"/>
              </a:rPr>
              <a:t>Esempi</a:t>
            </a:r>
            <a:endParaRPr sz="2420">
              <a:solidFill>
                <a:srgbClr val="45818E"/>
              </a:solidFill>
              <a:latin typeface="Lato Black"/>
              <a:ea typeface="Lato Black"/>
              <a:cs typeface="Lato Black"/>
              <a:sym typeface="Lato Black"/>
            </a:endParaRPr>
          </a:p>
        </p:txBody>
      </p:sp>
      <p:pic>
        <p:nvPicPr>
          <p:cNvPr id="157" name="Google Shape;157;p29"/>
          <p:cNvPicPr preferRelativeResize="0"/>
          <p:nvPr/>
        </p:nvPicPr>
        <p:blipFill>
          <a:blip r:embed="rId4">
            <a:alphaModFix/>
          </a:blip>
          <a:stretch>
            <a:fillRect/>
          </a:stretch>
        </p:blipFill>
        <p:spPr>
          <a:xfrm>
            <a:off x="373200" y="908750"/>
            <a:ext cx="5063490" cy="2854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p:nvPr/>
        </p:nvSpPr>
        <p:spPr>
          <a:xfrm>
            <a:off x="-14625" y="4748600"/>
            <a:ext cx="9158700" cy="394800"/>
          </a:xfrm>
          <a:prstGeom prst="rect">
            <a:avLst/>
          </a:prstGeom>
          <a:solidFill>
            <a:srgbClr val="3341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3" name="Google Shape;163;p30"/>
          <p:cNvPicPr preferRelativeResize="0"/>
          <p:nvPr/>
        </p:nvPicPr>
        <p:blipFill rotWithShape="1">
          <a:blip r:embed="rId3">
            <a:alphaModFix/>
          </a:blip>
          <a:srcRect b="0" l="0" r="0" t="0"/>
          <a:stretch/>
        </p:blipFill>
        <p:spPr>
          <a:xfrm>
            <a:off x="110750" y="4830849"/>
            <a:ext cx="1410350" cy="228250"/>
          </a:xfrm>
          <a:prstGeom prst="rect">
            <a:avLst/>
          </a:prstGeom>
          <a:noFill/>
          <a:ln>
            <a:noFill/>
          </a:ln>
        </p:spPr>
      </p:pic>
      <p:sp>
        <p:nvSpPr>
          <p:cNvPr id="164" name="Google Shape;164;p30"/>
          <p:cNvSpPr txBox="1"/>
          <p:nvPr/>
        </p:nvSpPr>
        <p:spPr>
          <a:xfrm>
            <a:off x="4915300" y="4748600"/>
            <a:ext cx="42288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400"/>
              <a:buFont typeface="Arial"/>
              <a:buNone/>
            </a:pPr>
            <a:r>
              <a:rPr b="1" lang="it">
                <a:solidFill>
                  <a:schemeClr val="lt1"/>
                </a:solidFill>
                <a:latin typeface="Lato"/>
                <a:ea typeface="Lato"/>
                <a:cs typeface="Lato"/>
                <a:sym typeface="Lato"/>
              </a:rPr>
              <a:t>Studio di visualizzazioni famose</a:t>
            </a:r>
            <a:endParaRPr b="1">
              <a:solidFill>
                <a:schemeClr val="lt1"/>
              </a:solidFill>
              <a:latin typeface="Lato"/>
              <a:ea typeface="Lato"/>
              <a:cs typeface="Lato"/>
              <a:sym typeface="Lato"/>
            </a:endParaRPr>
          </a:p>
          <a:p>
            <a:pPr indent="0" lvl="0" marL="0" marR="0" rtl="0" algn="r">
              <a:lnSpc>
                <a:spcPct val="100000"/>
              </a:lnSpc>
              <a:spcBef>
                <a:spcPts val="0"/>
              </a:spcBef>
              <a:spcAft>
                <a:spcPts val="0"/>
              </a:spcAft>
              <a:buClr>
                <a:srgbClr val="000000"/>
              </a:buClr>
              <a:buSzPts val="1400"/>
              <a:buFont typeface="Arial"/>
              <a:buNone/>
            </a:pPr>
            <a:r>
              <a:t/>
            </a:r>
            <a:endParaRPr b="1">
              <a:solidFill>
                <a:srgbClr val="FFFFFF"/>
              </a:solidFill>
              <a:latin typeface="Lato"/>
              <a:ea typeface="Lato"/>
              <a:cs typeface="Lato"/>
              <a:sym typeface="Lato"/>
            </a:endParaRPr>
          </a:p>
        </p:txBody>
      </p:sp>
      <p:sp>
        <p:nvSpPr>
          <p:cNvPr id="165" name="Google Shape;165;p30"/>
          <p:cNvSpPr/>
          <p:nvPr/>
        </p:nvSpPr>
        <p:spPr>
          <a:xfrm>
            <a:off x="6741425" y="3188975"/>
            <a:ext cx="2402700" cy="155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0"/>
          <p:cNvSpPr txBox="1"/>
          <p:nvPr>
            <p:ph type="title"/>
          </p:nvPr>
        </p:nvSpPr>
        <p:spPr>
          <a:xfrm>
            <a:off x="6998550" y="250422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167" name="Google Shape;167;p30"/>
          <p:cNvSpPr txBox="1"/>
          <p:nvPr>
            <p:ph type="title"/>
          </p:nvPr>
        </p:nvSpPr>
        <p:spPr>
          <a:xfrm>
            <a:off x="6998550" y="381807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1100"/>
              <a:buNone/>
            </a:pPr>
            <a:r>
              <a:rPr b="1" lang="it" sz="1200">
                <a:latin typeface="Lato"/>
                <a:ea typeface="Lato"/>
                <a:cs typeface="Lato"/>
                <a:sym typeface="Lato"/>
              </a:rPr>
              <a:t>VIDEO DA SEDUTO</a:t>
            </a:r>
            <a:endParaRPr b="1" sz="1200">
              <a:latin typeface="Lato"/>
              <a:ea typeface="Lato"/>
              <a:cs typeface="Lato"/>
              <a:sym typeface="Lato"/>
            </a:endParaRPr>
          </a:p>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168" name="Google Shape;168;p30"/>
          <p:cNvSpPr txBox="1"/>
          <p:nvPr>
            <p:ph type="title"/>
          </p:nvPr>
        </p:nvSpPr>
        <p:spPr>
          <a:xfrm>
            <a:off x="755378" y="3879850"/>
            <a:ext cx="4602000" cy="908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990"/>
              <a:buNone/>
            </a:pPr>
            <a:r>
              <a:rPr b="1" lang="it" sz="1600">
                <a:solidFill>
                  <a:srgbClr val="37474F"/>
                </a:solidFill>
                <a:latin typeface="Lato"/>
                <a:ea typeface="Lato"/>
                <a:cs typeface="Lato"/>
                <a:sym typeface="Lato"/>
              </a:rPr>
              <a:t>Se tu governassi il mondo?</a:t>
            </a:r>
            <a:endParaRPr b="1" sz="1600">
              <a:solidFill>
                <a:srgbClr val="37474F"/>
              </a:solidFill>
              <a:latin typeface="Lato"/>
              <a:ea typeface="Lato"/>
              <a:cs typeface="Lato"/>
              <a:sym typeface="Lato"/>
            </a:endParaRPr>
          </a:p>
          <a:p>
            <a:pPr indent="0" lvl="0" marL="0" rtl="0" algn="l">
              <a:lnSpc>
                <a:spcPct val="100000"/>
              </a:lnSpc>
              <a:spcBef>
                <a:spcPts val="0"/>
              </a:spcBef>
              <a:spcAft>
                <a:spcPts val="0"/>
              </a:spcAft>
              <a:buSzPts val="990"/>
              <a:buNone/>
            </a:pPr>
            <a:r>
              <a:t/>
            </a:r>
            <a:endParaRPr b="1" sz="1600">
              <a:solidFill>
                <a:srgbClr val="37474F"/>
              </a:solidFill>
              <a:latin typeface="Lato"/>
              <a:ea typeface="Lato"/>
              <a:cs typeface="Lato"/>
              <a:sym typeface="Lato"/>
            </a:endParaRPr>
          </a:p>
          <a:p>
            <a:pPr indent="0" lvl="0" marL="0" rtl="0" algn="ctr">
              <a:lnSpc>
                <a:spcPct val="100000"/>
              </a:lnSpc>
              <a:spcBef>
                <a:spcPts val="0"/>
              </a:spcBef>
              <a:spcAft>
                <a:spcPts val="0"/>
              </a:spcAft>
              <a:buSzPts val="990"/>
              <a:buNone/>
            </a:pPr>
            <a:r>
              <a:t/>
            </a:r>
            <a:endParaRPr sz="1500">
              <a:latin typeface="Lato"/>
              <a:ea typeface="Lato"/>
              <a:cs typeface="Lato"/>
              <a:sym typeface="Lato"/>
            </a:endParaRPr>
          </a:p>
        </p:txBody>
      </p:sp>
      <p:sp>
        <p:nvSpPr>
          <p:cNvPr id="169" name="Google Shape;169;p30"/>
          <p:cNvSpPr txBox="1"/>
          <p:nvPr>
            <p:ph type="title"/>
          </p:nvPr>
        </p:nvSpPr>
        <p:spPr>
          <a:xfrm>
            <a:off x="311700" y="1836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it" sz="2420">
                <a:solidFill>
                  <a:srgbClr val="45818E"/>
                </a:solidFill>
                <a:latin typeface="Lato Black"/>
                <a:ea typeface="Lato Black"/>
                <a:cs typeface="Lato Black"/>
                <a:sym typeface="Lato Black"/>
              </a:rPr>
              <a:t>Esempi</a:t>
            </a:r>
            <a:endParaRPr sz="2420">
              <a:solidFill>
                <a:srgbClr val="45818E"/>
              </a:solidFill>
              <a:latin typeface="Lato Black"/>
              <a:ea typeface="Lato Black"/>
              <a:cs typeface="Lato Black"/>
              <a:sym typeface="Lato Black"/>
            </a:endParaRPr>
          </a:p>
        </p:txBody>
      </p:sp>
      <p:pic>
        <p:nvPicPr>
          <p:cNvPr id="170" name="Google Shape;170;p30"/>
          <p:cNvPicPr preferRelativeResize="0"/>
          <p:nvPr/>
        </p:nvPicPr>
        <p:blipFill>
          <a:blip r:embed="rId4">
            <a:alphaModFix/>
          </a:blip>
          <a:stretch>
            <a:fillRect/>
          </a:stretch>
        </p:blipFill>
        <p:spPr>
          <a:xfrm>
            <a:off x="359275" y="908750"/>
            <a:ext cx="5834308" cy="281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p:nvPr/>
        </p:nvSpPr>
        <p:spPr>
          <a:xfrm>
            <a:off x="-14625" y="4748600"/>
            <a:ext cx="9158700" cy="394800"/>
          </a:xfrm>
          <a:prstGeom prst="rect">
            <a:avLst/>
          </a:prstGeom>
          <a:solidFill>
            <a:srgbClr val="3341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31"/>
          <p:cNvPicPr preferRelativeResize="0"/>
          <p:nvPr/>
        </p:nvPicPr>
        <p:blipFill rotWithShape="1">
          <a:blip r:embed="rId3">
            <a:alphaModFix/>
          </a:blip>
          <a:srcRect b="0" l="0" r="0" t="0"/>
          <a:stretch/>
        </p:blipFill>
        <p:spPr>
          <a:xfrm>
            <a:off x="110750" y="4830849"/>
            <a:ext cx="1410350" cy="228250"/>
          </a:xfrm>
          <a:prstGeom prst="rect">
            <a:avLst/>
          </a:prstGeom>
          <a:noFill/>
          <a:ln>
            <a:noFill/>
          </a:ln>
        </p:spPr>
      </p:pic>
      <p:sp>
        <p:nvSpPr>
          <p:cNvPr id="177" name="Google Shape;177;p31"/>
          <p:cNvSpPr txBox="1"/>
          <p:nvPr/>
        </p:nvSpPr>
        <p:spPr>
          <a:xfrm>
            <a:off x="4915300" y="4748600"/>
            <a:ext cx="42288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400"/>
              <a:buFont typeface="Arial"/>
              <a:buNone/>
            </a:pPr>
            <a:r>
              <a:rPr b="1" lang="it">
                <a:solidFill>
                  <a:schemeClr val="lt1"/>
                </a:solidFill>
                <a:latin typeface="Lato"/>
                <a:ea typeface="Lato"/>
                <a:cs typeface="Lato"/>
                <a:sym typeface="Lato"/>
              </a:rPr>
              <a:t>Studio di visualizzazioni famose</a:t>
            </a:r>
            <a:endParaRPr b="1">
              <a:solidFill>
                <a:schemeClr val="lt1"/>
              </a:solidFill>
              <a:latin typeface="Lato"/>
              <a:ea typeface="Lato"/>
              <a:cs typeface="Lato"/>
              <a:sym typeface="Lato"/>
            </a:endParaRPr>
          </a:p>
          <a:p>
            <a:pPr indent="0" lvl="0" marL="0" marR="0" rtl="0" algn="r">
              <a:lnSpc>
                <a:spcPct val="100000"/>
              </a:lnSpc>
              <a:spcBef>
                <a:spcPts val="0"/>
              </a:spcBef>
              <a:spcAft>
                <a:spcPts val="0"/>
              </a:spcAft>
              <a:buClr>
                <a:srgbClr val="000000"/>
              </a:buClr>
              <a:buSzPts val="1400"/>
              <a:buFont typeface="Arial"/>
              <a:buNone/>
            </a:pPr>
            <a:r>
              <a:t/>
            </a:r>
            <a:endParaRPr b="1">
              <a:solidFill>
                <a:srgbClr val="FFFFFF"/>
              </a:solidFill>
              <a:latin typeface="Lato"/>
              <a:ea typeface="Lato"/>
              <a:cs typeface="Lato"/>
              <a:sym typeface="Lato"/>
            </a:endParaRPr>
          </a:p>
        </p:txBody>
      </p:sp>
      <p:sp>
        <p:nvSpPr>
          <p:cNvPr id="178" name="Google Shape;178;p31"/>
          <p:cNvSpPr/>
          <p:nvPr/>
        </p:nvSpPr>
        <p:spPr>
          <a:xfrm>
            <a:off x="6741425" y="3188975"/>
            <a:ext cx="2402700" cy="155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1"/>
          <p:cNvSpPr txBox="1"/>
          <p:nvPr>
            <p:ph type="title"/>
          </p:nvPr>
        </p:nvSpPr>
        <p:spPr>
          <a:xfrm>
            <a:off x="6998550" y="250422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180" name="Google Shape;180;p31"/>
          <p:cNvSpPr txBox="1"/>
          <p:nvPr>
            <p:ph type="title"/>
          </p:nvPr>
        </p:nvSpPr>
        <p:spPr>
          <a:xfrm>
            <a:off x="6998550" y="3818075"/>
            <a:ext cx="2004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SzPts val="1100"/>
              <a:buNone/>
            </a:pPr>
            <a:r>
              <a:rPr b="1" lang="it" sz="1200">
                <a:latin typeface="Lato"/>
                <a:ea typeface="Lato"/>
                <a:cs typeface="Lato"/>
                <a:sym typeface="Lato"/>
              </a:rPr>
              <a:t>VIDEO DA SEDUTO</a:t>
            </a:r>
            <a:endParaRPr b="1" sz="1200">
              <a:latin typeface="Lato"/>
              <a:ea typeface="Lato"/>
              <a:cs typeface="Lato"/>
              <a:sym typeface="Lato"/>
            </a:endParaRPr>
          </a:p>
          <a:p>
            <a:pPr indent="0" lvl="0" marL="0" rtl="0" algn="ctr">
              <a:lnSpc>
                <a:spcPct val="100000"/>
              </a:lnSpc>
              <a:spcBef>
                <a:spcPts val="1200"/>
              </a:spcBef>
              <a:spcAft>
                <a:spcPts val="0"/>
              </a:spcAft>
              <a:buSzPts val="990"/>
              <a:buNone/>
            </a:pPr>
            <a:r>
              <a:t/>
            </a:r>
            <a:endParaRPr b="1" sz="1200">
              <a:latin typeface="Lato"/>
              <a:ea typeface="Lato"/>
              <a:cs typeface="Lato"/>
              <a:sym typeface="Lato"/>
            </a:endParaRPr>
          </a:p>
        </p:txBody>
      </p:sp>
      <p:sp>
        <p:nvSpPr>
          <p:cNvPr id="181" name="Google Shape;181;p31"/>
          <p:cNvSpPr txBox="1"/>
          <p:nvPr>
            <p:ph type="title"/>
          </p:nvPr>
        </p:nvSpPr>
        <p:spPr>
          <a:xfrm>
            <a:off x="755378" y="3879850"/>
            <a:ext cx="4602000" cy="908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990"/>
              <a:buNone/>
            </a:pPr>
            <a:r>
              <a:rPr b="1" lang="it" sz="1600">
                <a:solidFill>
                  <a:srgbClr val="37474F"/>
                </a:solidFill>
                <a:latin typeface="Lato"/>
                <a:ea typeface="Lato"/>
                <a:cs typeface="Lato"/>
                <a:sym typeface="Lato"/>
              </a:rPr>
              <a:t>Se tu governassi il mondo?</a:t>
            </a:r>
            <a:endParaRPr b="1" sz="1600">
              <a:solidFill>
                <a:srgbClr val="37474F"/>
              </a:solidFill>
              <a:latin typeface="Lato"/>
              <a:ea typeface="Lato"/>
              <a:cs typeface="Lato"/>
              <a:sym typeface="Lato"/>
            </a:endParaRPr>
          </a:p>
          <a:p>
            <a:pPr indent="0" lvl="0" marL="0" rtl="0" algn="l">
              <a:lnSpc>
                <a:spcPct val="100000"/>
              </a:lnSpc>
              <a:spcBef>
                <a:spcPts val="0"/>
              </a:spcBef>
              <a:spcAft>
                <a:spcPts val="0"/>
              </a:spcAft>
              <a:buSzPts val="990"/>
              <a:buNone/>
            </a:pPr>
            <a:r>
              <a:t/>
            </a:r>
            <a:endParaRPr b="1" sz="1600">
              <a:solidFill>
                <a:srgbClr val="37474F"/>
              </a:solidFill>
              <a:latin typeface="Lato"/>
              <a:ea typeface="Lato"/>
              <a:cs typeface="Lato"/>
              <a:sym typeface="Lato"/>
            </a:endParaRPr>
          </a:p>
          <a:p>
            <a:pPr indent="0" lvl="0" marL="0" rtl="0" algn="ctr">
              <a:lnSpc>
                <a:spcPct val="100000"/>
              </a:lnSpc>
              <a:spcBef>
                <a:spcPts val="0"/>
              </a:spcBef>
              <a:spcAft>
                <a:spcPts val="0"/>
              </a:spcAft>
              <a:buSzPts val="990"/>
              <a:buNone/>
            </a:pPr>
            <a:r>
              <a:t/>
            </a:r>
            <a:endParaRPr sz="1500">
              <a:latin typeface="Lato"/>
              <a:ea typeface="Lato"/>
              <a:cs typeface="Lato"/>
              <a:sym typeface="Lato"/>
            </a:endParaRPr>
          </a:p>
        </p:txBody>
      </p:sp>
      <p:sp>
        <p:nvSpPr>
          <p:cNvPr id="182" name="Google Shape;182;p31"/>
          <p:cNvSpPr txBox="1"/>
          <p:nvPr>
            <p:ph type="title"/>
          </p:nvPr>
        </p:nvSpPr>
        <p:spPr>
          <a:xfrm>
            <a:off x="311700" y="1836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it" sz="2420">
                <a:solidFill>
                  <a:srgbClr val="45818E"/>
                </a:solidFill>
                <a:latin typeface="Lato Black"/>
                <a:ea typeface="Lato Black"/>
                <a:cs typeface="Lato Black"/>
                <a:sym typeface="Lato Black"/>
              </a:rPr>
              <a:t>Esempi</a:t>
            </a:r>
            <a:endParaRPr sz="2420">
              <a:solidFill>
                <a:srgbClr val="45818E"/>
              </a:solidFill>
              <a:latin typeface="Lato Black"/>
              <a:ea typeface="Lato Black"/>
              <a:cs typeface="Lato Black"/>
              <a:sym typeface="Lato Black"/>
            </a:endParaRPr>
          </a:p>
        </p:txBody>
      </p:sp>
      <p:pic>
        <p:nvPicPr>
          <p:cNvPr id="183" name="Google Shape;183;p31"/>
          <p:cNvPicPr preferRelativeResize="0"/>
          <p:nvPr/>
        </p:nvPicPr>
        <p:blipFill>
          <a:blip r:embed="rId4">
            <a:alphaModFix/>
          </a:blip>
          <a:stretch>
            <a:fillRect/>
          </a:stretch>
        </p:blipFill>
        <p:spPr>
          <a:xfrm>
            <a:off x="416350" y="908750"/>
            <a:ext cx="4613118" cy="281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